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Nunito Bold" pitchFamily="2" charset="0"/>
      <p:regular r:id="rId13"/>
      <p:bold r:id="rId14"/>
    </p:embeddedFont>
    <p:embeddedFont>
      <p:font typeface="PT Sans" panose="020B0503020203020204" pitchFamily="34" charset="0"/>
      <p:regular r:id="rId15"/>
      <p:bold r:id="rId16"/>
      <p:italic r:id="rId17"/>
      <p:boldItalic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01.03.2025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gamma.app/?utm_source=made-with-gamma"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hyperlink" Target="https://gamma.app/?utm_source=made-with-gamma" TargetMode="External"/><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grpSp>
        <p:nvGrpSpPr>
          <p:cNvPr id="6" name="Group 6"/>
          <p:cNvGrpSpPr/>
          <p:nvPr/>
        </p:nvGrpSpPr>
        <p:grpSpPr>
          <a:xfrm>
            <a:off x="7905155" y="2123926"/>
            <a:ext cx="9335691" cy="1760041"/>
            <a:chOff x="0" y="0"/>
            <a:chExt cx="12447588" cy="2346722"/>
          </a:xfrm>
        </p:grpSpPr>
        <p:sp>
          <p:nvSpPr>
            <p:cNvPr id="7" name="Freeform 7"/>
            <p:cNvSpPr/>
            <p:nvPr/>
          </p:nvSpPr>
          <p:spPr>
            <a:xfrm>
              <a:off x="0" y="0"/>
              <a:ext cx="12447588" cy="2346722"/>
            </a:xfrm>
            <a:custGeom>
              <a:avLst/>
              <a:gdLst/>
              <a:ahLst/>
              <a:cxnLst/>
              <a:rect l="l" t="t" r="r" b="b"/>
              <a:pathLst>
                <a:path w="12447588" h="2346722">
                  <a:moveTo>
                    <a:pt x="0" y="0"/>
                  </a:moveTo>
                  <a:lnTo>
                    <a:pt x="12447588" y="0"/>
                  </a:lnTo>
                  <a:lnTo>
                    <a:pt x="12447588" y="2346722"/>
                  </a:lnTo>
                  <a:lnTo>
                    <a:pt x="0" y="2346722"/>
                  </a:lnTo>
                  <a:close/>
                </a:path>
              </a:pathLst>
            </a:custGeom>
            <a:solidFill>
              <a:srgbClr val="000000">
                <a:alpha val="0"/>
              </a:srgbClr>
            </a:solidFill>
          </p:spPr>
        </p:sp>
        <p:sp>
          <p:nvSpPr>
            <p:cNvPr id="8" name="TextBox 8"/>
            <p:cNvSpPr txBox="1"/>
            <p:nvPr/>
          </p:nvSpPr>
          <p:spPr>
            <a:xfrm>
              <a:off x="0" y="-28575"/>
              <a:ext cx="12447588" cy="2375297"/>
            </a:xfrm>
            <a:prstGeom prst="rect">
              <a:avLst/>
            </a:prstGeom>
          </p:spPr>
          <p:txBody>
            <a:bodyPr lIns="0" tIns="0" rIns="0" bIns="0" rtlCol="0" anchor="t"/>
            <a:lstStyle/>
            <a:p>
              <a:pPr algn="l">
                <a:lnSpc>
                  <a:spcPts val="6875"/>
                </a:lnSpc>
              </a:pPr>
              <a:r>
                <a:rPr lang="en-US" sz="5500" b="1">
                  <a:solidFill>
                    <a:srgbClr val="00002E"/>
                  </a:solidFill>
                  <a:latin typeface="Nunito Bold"/>
                  <a:ea typeface="Nunito Bold"/>
                  <a:cs typeface="Nunito Bold"/>
                  <a:sym typeface="Nunito Bold"/>
                </a:rPr>
                <a:t>Gemi Tespiti Üzerine Derin Öğrenme Yaklaşımları: </a:t>
              </a:r>
            </a:p>
          </p:txBody>
        </p:sp>
      </p:grpSp>
      <p:grpSp>
        <p:nvGrpSpPr>
          <p:cNvPr id="9" name="Group 9"/>
          <p:cNvGrpSpPr/>
          <p:nvPr/>
        </p:nvGrpSpPr>
        <p:grpSpPr>
          <a:xfrm>
            <a:off x="7905155" y="4332685"/>
            <a:ext cx="9335691" cy="3830241"/>
            <a:chOff x="0" y="0"/>
            <a:chExt cx="12447588" cy="5106988"/>
          </a:xfrm>
        </p:grpSpPr>
        <p:sp>
          <p:nvSpPr>
            <p:cNvPr id="10" name="Freeform 10"/>
            <p:cNvSpPr/>
            <p:nvPr/>
          </p:nvSpPr>
          <p:spPr>
            <a:xfrm>
              <a:off x="0" y="0"/>
              <a:ext cx="12447588" cy="5106988"/>
            </a:xfrm>
            <a:custGeom>
              <a:avLst/>
              <a:gdLst/>
              <a:ahLst/>
              <a:cxnLst/>
              <a:rect l="l" t="t" r="r" b="b"/>
              <a:pathLst>
                <a:path w="12447588" h="5106988">
                  <a:moveTo>
                    <a:pt x="0" y="0"/>
                  </a:moveTo>
                  <a:lnTo>
                    <a:pt x="12447588" y="0"/>
                  </a:lnTo>
                  <a:lnTo>
                    <a:pt x="12447588" y="5106988"/>
                  </a:lnTo>
                  <a:lnTo>
                    <a:pt x="0" y="5106988"/>
                  </a:lnTo>
                  <a:close/>
                </a:path>
              </a:pathLst>
            </a:custGeom>
            <a:solidFill>
              <a:srgbClr val="000000">
                <a:alpha val="0"/>
              </a:srgbClr>
            </a:solidFill>
          </p:spPr>
        </p:sp>
        <p:sp>
          <p:nvSpPr>
            <p:cNvPr id="11" name="TextBox 11"/>
            <p:cNvSpPr txBox="1"/>
            <p:nvPr/>
          </p:nvSpPr>
          <p:spPr>
            <a:xfrm>
              <a:off x="0" y="-95250"/>
              <a:ext cx="12447588" cy="5202238"/>
            </a:xfrm>
            <a:prstGeom prst="rect">
              <a:avLst/>
            </a:prstGeom>
          </p:spPr>
          <p:txBody>
            <a:bodyPr lIns="0" tIns="0" rIns="0" bIns="0" rtlCol="0" anchor="t"/>
            <a:lstStyle/>
            <a:p>
              <a:pPr algn="l">
                <a:lnSpc>
                  <a:spcPts val="3750"/>
                </a:lnSpc>
              </a:pPr>
              <a:r>
                <a:rPr lang="en-US" sz="2312">
                  <a:solidFill>
                    <a:srgbClr val="00002E"/>
                  </a:solidFill>
                  <a:latin typeface="PT Sans"/>
                  <a:ea typeface="PT Sans"/>
                  <a:cs typeface="PT Sans"/>
                  <a:sym typeface="PT Sans"/>
                </a:rPr>
                <a:t> Bu sunum, gemi tespiti alanında son zamanlarda yapılan üç önemli araştırmayı derinlemesine inceleyerek, derin öğrenme algoritmalarının denizcilikteki rolünü aydınlatmayı amaçlamaktadır. Gemi tespiti, sadece deniz trafiğini yönetmekle kalmayıp, aynı zamanda otomatik balıkçılık yönetimi, liman operasyonları ve hatta deniz güvenliği gibi kritik alanlarda da büyük öneme sahiptir. Bu bağlamda, farklı algoritmaların, veri setlerinin ve yöntemlerin karşılaştırılması, gelecekteki araştırmalar ve uygulamalar için değerli bir yol haritası sunacaktır.</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grpSp>
        <p:nvGrpSpPr>
          <p:cNvPr id="6" name="Group 6"/>
          <p:cNvGrpSpPr/>
          <p:nvPr/>
        </p:nvGrpSpPr>
        <p:grpSpPr>
          <a:xfrm>
            <a:off x="7905155" y="1683990"/>
            <a:ext cx="9335691" cy="2640062"/>
            <a:chOff x="0" y="0"/>
            <a:chExt cx="12447588" cy="3520083"/>
          </a:xfrm>
        </p:grpSpPr>
        <p:sp>
          <p:nvSpPr>
            <p:cNvPr id="7" name="Freeform 7"/>
            <p:cNvSpPr/>
            <p:nvPr/>
          </p:nvSpPr>
          <p:spPr>
            <a:xfrm>
              <a:off x="0" y="0"/>
              <a:ext cx="12447588" cy="3520083"/>
            </a:xfrm>
            <a:custGeom>
              <a:avLst/>
              <a:gdLst/>
              <a:ahLst/>
              <a:cxnLst/>
              <a:rect l="l" t="t" r="r" b="b"/>
              <a:pathLst>
                <a:path w="12447588" h="3520083">
                  <a:moveTo>
                    <a:pt x="0" y="0"/>
                  </a:moveTo>
                  <a:lnTo>
                    <a:pt x="12447588" y="0"/>
                  </a:lnTo>
                  <a:lnTo>
                    <a:pt x="12447588" y="3520083"/>
                  </a:lnTo>
                  <a:lnTo>
                    <a:pt x="0" y="3520083"/>
                  </a:lnTo>
                  <a:close/>
                </a:path>
              </a:pathLst>
            </a:custGeom>
            <a:solidFill>
              <a:srgbClr val="000000">
                <a:alpha val="0"/>
              </a:srgbClr>
            </a:solidFill>
          </p:spPr>
        </p:sp>
        <p:sp>
          <p:nvSpPr>
            <p:cNvPr id="8" name="TextBox 8"/>
            <p:cNvSpPr txBox="1"/>
            <p:nvPr/>
          </p:nvSpPr>
          <p:spPr>
            <a:xfrm>
              <a:off x="0" y="-28575"/>
              <a:ext cx="12447588" cy="3548658"/>
            </a:xfrm>
            <a:prstGeom prst="rect">
              <a:avLst/>
            </a:prstGeom>
          </p:spPr>
          <p:txBody>
            <a:bodyPr lIns="0" tIns="0" rIns="0" bIns="0" rtlCol="0" anchor="t"/>
            <a:lstStyle/>
            <a:p>
              <a:pPr algn="l">
                <a:lnSpc>
                  <a:spcPts val="6875"/>
                </a:lnSpc>
              </a:pPr>
              <a:r>
                <a:rPr lang="en-US" sz="5500" b="1">
                  <a:solidFill>
                    <a:srgbClr val="00002E"/>
                  </a:solidFill>
                  <a:latin typeface="Nunito Bold"/>
                  <a:ea typeface="Nunito Bold"/>
                  <a:cs typeface="Nunito Bold"/>
                  <a:sym typeface="Nunito Bold"/>
                </a:rPr>
                <a:t>Sonuç ve Öneriler: Gemi Tespiti Alanında İleriye Dönük Adımlar</a:t>
              </a:r>
            </a:p>
          </p:txBody>
        </p:sp>
      </p:grpSp>
      <p:grpSp>
        <p:nvGrpSpPr>
          <p:cNvPr id="9" name="Group 9"/>
          <p:cNvGrpSpPr/>
          <p:nvPr/>
        </p:nvGrpSpPr>
        <p:grpSpPr>
          <a:xfrm>
            <a:off x="7905155" y="4772769"/>
            <a:ext cx="9335691" cy="3830241"/>
            <a:chOff x="0" y="0"/>
            <a:chExt cx="12447588" cy="5106988"/>
          </a:xfrm>
        </p:grpSpPr>
        <p:sp>
          <p:nvSpPr>
            <p:cNvPr id="10" name="Freeform 10"/>
            <p:cNvSpPr/>
            <p:nvPr/>
          </p:nvSpPr>
          <p:spPr>
            <a:xfrm>
              <a:off x="0" y="0"/>
              <a:ext cx="12447588" cy="5106988"/>
            </a:xfrm>
            <a:custGeom>
              <a:avLst/>
              <a:gdLst/>
              <a:ahLst/>
              <a:cxnLst/>
              <a:rect l="l" t="t" r="r" b="b"/>
              <a:pathLst>
                <a:path w="12447588" h="5106988">
                  <a:moveTo>
                    <a:pt x="0" y="0"/>
                  </a:moveTo>
                  <a:lnTo>
                    <a:pt x="12447588" y="0"/>
                  </a:lnTo>
                  <a:lnTo>
                    <a:pt x="12447588" y="5106988"/>
                  </a:lnTo>
                  <a:lnTo>
                    <a:pt x="0" y="5106988"/>
                  </a:lnTo>
                  <a:close/>
                </a:path>
              </a:pathLst>
            </a:custGeom>
            <a:solidFill>
              <a:srgbClr val="000000">
                <a:alpha val="0"/>
              </a:srgbClr>
            </a:solidFill>
          </p:spPr>
        </p:sp>
        <p:sp>
          <p:nvSpPr>
            <p:cNvPr id="11" name="TextBox 11"/>
            <p:cNvSpPr txBox="1"/>
            <p:nvPr/>
          </p:nvSpPr>
          <p:spPr>
            <a:xfrm>
              <a:off x="0" y="-95250"/>
              <a:ext cx="12447588" cy="5202238"/>
            </a:xfrm>
            <a:prstGeom prst="rect">
              <a:avLst/>
            </a:prstGeom>
          </p:spPr>
          <p:txBody>
            <a:bodyPr lIns="0" tIns="0" rIns="0" bIns="0" rtlCol="0" anchor="t"/>
            <a:lstStyle/>
            <a:p>
              <a:pPr algn="l">
                <a:lnSpc>
                  <a:spcPts val="3750"/>
                </a:lnSpc>
              </a:pPr>
              <a:r>
                <a:rPr lang="en-US" sz="2312">
                  <a:solidFill>
                    <a:srgbClr val="00002E"/>
                  </a:solidFill>
                  <a:latin typeface="PT Sans"/>
                  <a:ea typeface="PT Sans"/>
                  <a:cs typeface="PT Sans"/>
                  <a:sym typeface="PT Sans"/>
                </a:rPr>
                <a:t> Bu sunumda, gemi tespiti alanında yapılan üç önemli araştırmayı inceledik ve derin öğrenme algoritmalarının denizcilik sektöründeki potansiyelini değerlendirdik. YOLO tabanlı algoritmalar hızlı ve doğru sonuçlar sağlarken, Mask R-CNN daha detaylı bölgesel tespit sunmaktadır. SAR görüntülerinde ise Faster R-CNN hava koşullarından bağımsız çalışabilmesiyle avantaj sağlamaktadır. Öneriler: * Yeni veri setlerinin oluşturulması. * Algoritmaların optimizasyonu. * Farklı veri kaynaklarının entegrasyonu.</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grpSp>
        <p:nvGrpSpPr>
          <p:cNvPr id="5" name="Group 5"/>
          <p:cNvGrpSpPr/>
          <p:nvPr/>
        </p:nvGrpSpPr>
        <p:grpSpPr>
          <a:xfrm>
            <a:off x="1047155" y="1466552"/>
            <a:ext cx="16193690" cy="1760041"/>
            <a:chOff x="0" y="0"/>
            <a:chExt cx="21591587" cy="2346722"/>
          </a:xfrm>
        </p:grpSpPr>
        <p:sp>
          <p:nvSpPr>
            <p:cNvPr id="6" name="Freeform 6"/>
            <p:cNvSpPr/>
            <p:nvPr/>
          </p:nvSpPr>
          <p:spPr>
            <a:xfrm>
              <a:off x="0" y="0"/>
              <a:ext cx="21591588" cy="2346722"/>
            </a:xfrm>
            <a:custGeom>
              <a:avLst/>
              <a:gdLst/>
              <a:ahLst/>
              <a:cxnLst/>
              <a:rect l="l" t="t" r="r" b="b"/>
              <a:pathLst>
                <a:path w="21591588" h="2346722">
                  <a:moveTo>
                    <a:pt x="0" y="0"/>
                  </a:moveTo>
                  <a:lnTo>
                    <a:pt x="21591588" y="0"/>
                  </a:lnTo>
                  <a:lnTo>
                    <a:pt x="21591588" y="2346722"/>
                  </a:lnTo>
                  <a:lnTo>
                    <a:pt x="0" y="2346722"/>
                  </a:lnTo>
                  <a:close/>
                </a:path>
              </a:pathLst>
            </a:custGeom>
            <a:solidFill>
              <a:srgbClr val="000000">
                <a:alpha val="0"/>
              </a:srgbClr>
            </a:solidFill>
          </p:spPr>
        </p:sp>
        <p:sp>
          <p:nvSpPr>
            <p:cNvPr id="7" name="TextBox 7"/>
            <p:cNvSpPr txBox="1"/>
            <p:nvPr/>
          </p:nvSpPr>
          <p:spPr>
            <a:xfrm>
              <a:off x="0" y="-28575"/>
              <a:ext cx="21591587" cy="2375297"/>
            </a:xfrm>
            <a:prstGeom prst="rect">
              <a:avLst/>
            </a:prstGeom>
          </p:spPr>
          <p:txBody>
            <a:bodyPr lIns="0" tIns="0" rIns="0" bIns="0" rtlCol="0" anchor="t"/>
            <a:lstStyle/>
            <a:p>
              <a:pPr algn="l">
                <a:lnSpc>
                  <a:spcPts val="6875"/>
                </a:lnSpc>
              </a:pPr>
              <a:r>
                <a:rPr lang="en-US" sz="5500" b="1">
                  <a:solidFill>
                    <a:srgbClr val="00002E"/>
                  </a:solidFill>
                  <a:latin typeface="Nunito Bold"/>
                  <a:ea typeface="Nunito Bold"/>
                  <a:cs typeface="Nunito Bold"/>
                  <a:sym typeface="Nunito Bold"/>
                </a:rPr>
                <a:t>YOLOv8 ve YOLOv9 ile Gemi Tespiti: Hızlı ve Etkili Çözümler</a:t>
              </a:r>
            </a:p>
          </p:txBody>
        </p:sp>
      </p:grpSp>
      <p:grpSp>
        <p:nvGrpSpPr>
          <p:cNvPr id="8" name="Group 8"/>
          <p:cNvGrpSpPr/>
          <p:nvPr/>
        </p:nvGrpSpPr>
        <p:grpSpPr>
          <a:xfrm>
            <a:off x="1047155" y="3825031"/>
            <a:ext cx="16193690" cy="1915120"/>
            <a:chOff x="0" y="0"/>
            <a:chExt cx="21591587" cy="2553493"/>
          </a:xfrm>
        </p:grpSpPr>
        <p:sp>
          <p:nvSpPr>
            <p:cNvPr id="9" name="Freeform 9"/>
            <p:cNvSpPr/>
            <p:nvPr/>
          </p:nvSpPr>
          <p:spPr>
            <a:xfrm>
              <a:off x="0" y="0"/>
              <a:ext cx="21591588" cy="2553493"/>
            </a:xfrm>
            <a:custGeom>
              <a:avLst/>
              <a:gdLst/>
              <a:ahLst/>
              <a:cxnLst/>
              <a:rect l="l" t="t" r="r" b="b"/>
              <a:pathLst>
                <a:path w="21591588" h="2553493">
                  <a:moveTo>
                    <a:pt x="0" y="0"/>
                  </a:moveTo>
                  <a:lnTo>
                    <a:pt x="21591588" y="0"/>
                  </a:lnTo>
                  <a:lnTo>
                    <a:pt x="21591588" y="2553493"/>
                  </a:lnTo>
                  <a:lnTo>
                    <a:pt x="0" y="2553493"/>
                  </a:lnTo>
                  <a:close/>
                </a:path>
              </a:pathLst>
            </a:custGeom>
            <a:solidFill>
              <a:srgbClr val="000000">
                <a:alpha val="0"/>
              </a:srgbClr>
            </a:solidFill>
          </p:spPr>
        </p:sp>
        <p:sp>
          <p:nvSpPr>
            <p:cNvPr id="10" name="TextBox 10"/>
            <p:cNvSpPr txBox="1"/>
            <p:nvPr/>
          </p:nvSpPr>
          <p:spPr>
            <a:xfrm>
              <a:off x="0" y="-95250"/>
              <a:ext cx="21591587" cy="2648743"/>
            </a:xfrm>
            <a:prstGeom prst="rect">
              <a:avLst/>
            </a:prstGeom>
          </p:spPr>
          <p:txBody>
            <a:bodyPr lIns="0" tIns="0" rIns="0" bIns="0" rtlCol="0" anchor="t"/>
            <a:lstStyle/>
            <a:p>
              <a:pPr algn="l">
                <a:lnSpc>
                  <a:spcPts val="3750"/>
                </a:lnSpc>
              </a:pPr>
              <a:r>
                <a:rPr lang="en-US" sz="2312">
                  <a:solidFill>
                    <a:srgbClr val="00002E"/>
                  </a:solidFill>
                  <a:latin typeface="PT Sans"/>
                  <a:ea typeface="PT Sans"/>
                  <a:cs typeface="PT Sans"/>
                  <a:sym typeface="PT Sans"/>
                </a:rPr>
                <a:t> Bu bölümde, Uluslararası Sürdürülebilir Mühendislik ve Teknoloji Dergisi'nde yayınlanan bir çalışmayı ele alacağız. Çalışma, YOLOv8 ve YOLOv9 nesne tespit algoritmalarının gemi tespiti performansını karşılaştırmaktadır. YOLOv9, daha hızlı yakınsama ve genel tespit başarısıyla öne çıkarken, YOLOv8 daha stabil bir eğitim süreci sunmaktadır. Özellikle küçük nesnelerin tespiti konusunda YOLOv9'un daha başarılı olduğu belirtilmektedir.</a:t>
              </a:r>
            </a:p>
          </p:txBody>
        </p:sp>
      </p:grpSp>
      <p:grpSp>
        <p:nvGrpSpPr>
          <p:cNvPr id="11" name="Group 11"/>
          <p:cNvGrpSpPr/>
          <p:nvPr/>
        </p:nvGrpSpPr>
        <p:grpSpPr>
          <a:xfrm>
            <a:off x="1047155" y="6375798"/>
            <a:ext cx="3520231" cy="439936"/>
            <a:chOff x="0" y="0"/>
            <a:chExt cx="4693642" cy="586582"/>
          </a:xfrm>
        </p:grpSpPr>
        <p:sp>
          <p:nvSpPr>
            <p:cNvPr id="12" name="Freeform 12"/>
            <p:cNvSpPr/>
            <p:nvPr/>
          </p:nvSpPr>
          <p:spPr>
            <a:xfrm>
              <a:off x="0" y="0"/>
              <a:ext cx="4693642" cy="586582"/>
            </a:xfrm>
            <a:custGeom>
              <a:avLst/>
              <a:gdLst/>
              <a:ahLst/>
              <a:cxnLst/>
              <a:rect l="l" t="t" r="r" b="b"/>
              <a:pathLst>
                <a:path w="4693642" h="586582">
                  <a:moveTo>
                    <a:pt x="0" y="0"/>
                  </a:moveTo>
                  <a:lnTo>
                    <a:pt x="4693642" y="0"/>
                  </a:lnTo>
                  <a:lnTo>
                    <a:pt x="4693642" y="586582"/>
                  </a:lnTo>
                  <a:lnTo>
                    <a:pt x="0" y="586582"/>
                  </a:lnTo>
                  <a:close/>
                </a:path>
              </a:pathLst>
            </a:custGeom>
            <a:solidFill>
              <a:srgbClr val="000000">
                <a:alpha val="0"/>
              </a:srgbClr>
            </a:solidFill>
          </p:spPr>
        </p:sp>
        <p:sp>
          <p:nvSpPr>
            <p:cNvPr id="13" name="TextBox 13"/>
            <p:cNvSpPr txBox="1"/>
            <p:nvPr/>
          </p:nvSpPr>
          <p:spPr>
            <a:xfrm>
              <a:off x="0" y="-19050"/>
              <a:ext cx="4693642" cy="605632"/>
            </a:xfrm>
            <a:prstGeom prst="rect">
              <a:avLst/>
            </a:prstGeom>
          </p:spPr>
          <p:txBody>
            <a:bodyPr lIns="0" tIns="0" rIns="0" bIns="0" rtlCol="0" anchor="t"/>
            <a:lstStyle/>
            <a:p>
              <a:pPr algn="l">
                <a:lnSpc>
                  <a:spcPts val="3437"/>
                </a:lnSpc>
              </a:pPr>
              <a:r>
                <a:rPr lang="en-US" sz="2750" b="1">
                  <a:solidFill>
                    <a:srgbClr val="00002E"/>
                  </a:solidFill>
                  <a:latin typeface="Nunito Bold"/>
                  <a:ea typeface="Nunito Bold"/>
                  <a:cs typeface="Nunito Bold"/>
                  <a:sym typeface="Nunito Bold"/>
                </a:rPr>
                <a:t>YOLOv8</a:t>
              </a:r>
            </a:p>
          </p:txBody>
        </p:sp>
      </p:grpSp>
      <p:grpSp>
        <p:nvGrpSpPr>
          <p:cNvPr id="14" name="Group 14"/>
          <p:cNvGrpSpPr/>
          <p:nvPr/>
        </p:nvGrpSpPr>
        <p:grpSpPr>
          <a:xfrm>
            <a:off x="1047155" y="7114877"/>
            <a:ext cx="7731919" cy="957560"/>
            <a:chOff x="0" y="0"/>
            <a:chExt cx="10309225" cy="1276747"/>
          </a:xfrm>
        </p:grpSpPr>
        <p:sp>
          <p:nvSpPr>
            <p:cNvPr id="15" name="Freeform 15"/>
            <p:cNvSpPr/>
            <p:nvPr/>
          </p:nvSpPr>
          <p:spPr>
            <a:xfrm>
              <a:off x="0" y="0"/>
              <a:ext cx="10309225" cy="1276747"/>
            </a:xfrm>
            <a:custGeom>
              <a:avLst/>
              <a:gdLst/>
              <a:ahLst/>
              <a:cxnLst/>
              <a:rect l="l" t="t" r="r" b="b"/>
              <a:pathLst>
                <a:path w="10309225" h="1276747">
                  <a:moveTo>
                    <a:pt x="0" y="0"/>
                  </a:moveTo>
                  <a:lnTo>
                    <a:pt x="10309225" y="0"/>
                  </a:lnTo>
                  <a:lnTo>
                    <a:pt x="10309225" y="1276747"/>
                  </a:lnTo>
                  <a:lnTo>
                    <a:pt x="0" y="1276747"/>
                  </a:lnTo>
                  <a:close/>
                </a:path>
              </a:pathLst>
            </a:custGeom>
            <a:solidFill>
              <a:srgbClr val="000000">
                <a:alpha val="0"/>
              </a:srgbClr>
            </a:solidFill>
          </p:spPr>
        </p:sp>
        <p:sp>
          <p:nvSpPr>
            <p:cNvPr id="16" name="TextBox 16"/>
            <p:cNvSpPr txBox="1"/>
            <p:nvPr/>
          </p:nvSpPr>
          <p:spPr>
            <a:xfrm>
              <a:off x="0" y="-95250"/>
              <a:ext cx="10309225" cy="1371997"/>
            </a:xfrm>
            <a:prstGeom prst="rect">
              <a:avLst/>
            </a:prstGeom>
          </p:spPr>
          <p:txBody>
            <a:bodyPr lIns="0" tIns="0" rIns="0" bIns="0" rtlCol="0" anchor="t"/>
            <a:lstStyle/>
            <a:p>
              <a:pPr algn="l">
                <a:lnSpc>
                  <a:spcPts val="3750"/>
                </a:lnSpc>
              </a:pPr>
              <a:r>
                <a:rPr lang="en-US" sz="2312">
                  <a:solidFill>
                    <a:srgbClr val="00002E"/>
                  </a:solidFill>
                  <a:latin typeface="PT Sans"/>
                  <a:ea typeface="PT Sans"/>
                  <a:cs typeface="PT Sans"/>
                  <a:sym typeface="PT Sans"/>
                </a:rPr>
                <a:t>Daha stabil bir eğitim süreci sunar. Kayıp eğrileri daha yumuşaktır. Eğitimde istikrarı ön planda tutar.</a:t>
              </a:r>
            </a:p>
          </p:txBody>
        </p:sp>
      </p:grpSp>
      <p:grpSp>
        <p:nvGrpSpPr>
          <p:cNvPr id="17" name="Group 17"/>
          <p:cNvGrpSpPr/>
          <p:nvPr/>
        </p:nvGrpSpPr>
        <p:grpSpPr>
          <a:xfrm>
            <a:off x="9518451" y="6375798"/>
            <a:ext cx="3520231" cy="439936"/>
            <a:chOff x="0" y="0"/>
            <a:chExt cx="4693642" cy="586582"/>
          </a:xfrm>
        </p:grpSpPr>
        <p:sp>
          <p:nvSpPr>
            <p:cNvPr id="18" name="Freeform 18"/>
            <p:cNvSpPr/>
            <p:nvPr/>
          </p:nvSpPr>
          <p:spPr>
            <a:xfrm>
              <a:off x="0" y="0"/>
              <a:ext cx="4693642" cy="586582"/>
            </a:xfrm>
            <a:custGeom>
              <a:avLst/>
              <a:gdLst/>
              <a:ahLst/>
              <a:cxnLst/>
              <a:rect l="l" t="t" r="r" b="b"/>
              <a:pathLst>
                <a:path w="4693642" h="586582">
                  <a:moveTo>
                    <a:pt x="0" y="0"/>
                  </a:moveTo>
                  <a:lnTo>
                    <a:pt x="4693642" y="0"/>
                  </a:lnTo>
                  <a:lnTo>
                    <a:pt x="4693642" y="586582"/>
                  </a:lnTo>
                  <a:lnTo>
                    <a:pt x="0" y="586582"/>
                  </a:lnTo>
                  <a:close/>
                </a:path>
              </a:pathLst>
            </a:custGeom>
            <a:solidFill>
              <a:srgbClr val="000000">
                <a:alpha val="0"/>
              </a:srgbClr>
            </a:solidFill>
          </p:spPr>
        </p:sp>
        <p:sp>
          <p:nvSpPr>
            <p:cNvPr id="19" name="TextBox 19"/>
            <p:cNvSpPr txBox="1"/>
            <p:nvPr/>
          </p:nvSpPr>
          <p:spPr>
            <a:xfrm>
              <a:off x="0" y="-19050"/>
              <a:ext cx="4693642" cy="605632"/>
            </a:xfrm>
            <a:prstGeom prst="rect">
              <a:avLst/>
            </a:prstGeom>
          </p:spPr>
          <p:txBody>
            <a:bodyPr lIns="0" tIns="0" rIns="0" bIns="0" rtlCol="0" anchor="t"/>
            <a:lstStyle/>
            <a:p>
              <a:pPr algn="l">
                <a:lnSpc>
                  <a:spcPts val="3437"/>
                </a:lnSpc>
              </a:pPr>
              <a:r>
                <a:rPr lang="en-US" sz="2750" b="1">
                  <a:solidFill>
                    <a:srgbClr val="00002E"/>
                  </a:solidFill>
                  <a:latin typeface="Nunito Bold"/>
                  <a:ea typeface="Nunito Bold"/>
                  <a:cs typeface="Nunito Bold"/>
                  <a:sym typeface="Nunito Bold"/>
                </a:rPr>
                <a:t>YOLOv9</a:t>
              </a:r>
            </a:p>
          </p:txBody>
        </p:sp>
      </p:grpSp>
      <p:grpSp>
        <p:nvGrpSpPr>
          <p:cNvPr id="20" name="Group 20"/>
          <p:cNvGrpSpPr/>
          <p:nvPr/>
        </p:nvGrpSpPr>
        <p:grpSpPr>
          <a:xfrm>
            <a:off x="9518451" y="7114877"/>
            <a:ext cx="7731919" cy="1436340"/>
            <a:chOff x="0" y="0"/>
            <a:chExt cx="10309225" cy="1915120"/>
          </a:xfrm>
        </p:grpSpPr>
        <p:sp>
          <p:nvSpPr>
            <p:cNvPr id="21" name="Freeform 21"/>
            <p:cNvSpPr/>
            <p:nvPr/>
          </p:nvSpPr>
          <p:spPr>
            <a:xfrm>
              <a:off x="0" y="0"/>
              <a:ext cx="10309225" cy="1915120"/>
            </a:xfrm>
            <a:custGeom>
              <a:avLst/>
              <a:gdLst/>
              <a:ahLst/>
              <a:cxnLst/>
              <a:rect l="l" t="t" r="r" b="b"/>
              <a:pathLst>
                <a:path w="10309225" h="1915120">
                  <a:moveTo>
                    <a:pt x="0" y="0"/>
                  </a:moveTo>
                  <a:lnTo>
                    <a:pt x="10309225" y="0"/>
                  </a:lnTo>
                  <a:lnTo>
                    <a:pt x="10309225" y="1915120"/>
                  </a:lnTo>
                  <a:lnTo>
                    <a:pt x="0" y="1915120"/>
                  </a:lnTo>
                  <a:close/>
                </a:path>
              </a:pathLst>
            </a:custGeom>
            <a:solidFill>
              <a:srgbClr val="000000">
                <a:alpha val="0"/>
              </a:srgbClr>
            </a:solidFill>
          </p:spPr>
        </p:sp>
        <p:sp>
          <p:nvSpPr>
            <p:cNvPr id="22" name="TextBox 22"/>
            <p:cNvSpPr txBox="1"/>
            <p:nvPr/>
          </p:nvSpPr>
          <p:spPr>
            <a:xfrm>
              <a:off x="0" y="-95250"/>
              <a:ext cx="10309225" cy="2010370"/>
            </a:xfrm>
            <a:prstGeom prst="rect">
              <a:avLst/>
            </a:prstGeom>
          </p:spPr>
          <p:txBody>
            <a:bodyPr lIns="0" tIns="0" rIns="0" bIns="0" rtlCol="0" anchor="t"/>
            <a:lstStyle/>
            <a:p>
              <a:pPr algn="l">
                <a:lnSpc>
                  <a:spcPts val="3750"/>
                </a:lnSpc>
              </a:pPr>
              <a:r>
                <a:rPr lang="en-US" sz="2312">
                  <a:solidFill>
                    <a:srgbClr val="00002E"/>
                  </a:solidFill>
                  <a:latin typeface="PT Sans"/>
                  <a:ea typeface="PT Sans"/>
                  <a:cs typeface="PT Sans"/>
                  <a:sym typeface="PT Sans"/>
                </a:rPr>
                <a:t>Daha hızlı yakınsama sağlar ve genel tespit başarısında üstündür. Küçük nesneleri daha iyi tespit eder. Genelleme performansı daha iyidir.</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5" name="Freeform 5" descr="preencoded.png">
            <a:hlinkClick r:id="rId4"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5"/>
            <a:stretch>
              <a:fillRect/>
            </a:stretch>
          </a:blipFill>
        </p:spPr>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6"/>
            <a:stretch>
              <a:fillRect/>
            </a:stretch>
          </a:blipFill>
        </p:spPr>
      </p:sp>
      <p:grpSp>
        <p:nvGrpSpPr>
          <p:cNvPr id="7" name="Group 7"/>
          <p:cNvGrpSpPr/>
          <p:nvPr/>
        </p:nvGrpSpPr>
        <p:grpSpPr>
          <a:xfrm>
            <a:off x="858590" y="675531"/>
            <a:ext cx="9712821" cy="2164110"/>
            <a:chOff x="0" y="0"/>
            <a:chExt cx="12950428" cy="2885480"/>
          </a:xfrm>
        </p:grpSpPr>
        <p:sp>
          <p:nvSpPr>
            <p:cNvPr id="8" name="Freeform 8"/>
            <p:cNvSpPr/>
            <p:nvPr/>
          </p:nvSpPr>
          <p:spPr>
            <a:xfrm>
              <a:off x="0" y="0"/>
              <a:ext cx="12950428" cy="2885480"/>
            </a:xfrm>
            <a:custGeom>
              <a:avLst/>
              <a:gdLst/>
              <a:ahLst/>
              <a:cxnLst/>
              <a:rect l="l" t="t" r="r" b="b"/>
              <a:pathLst>
                <a:path w="12950428" h="2885480">
                  <a:moveTo>
                    <a:pt x="0" y="0"/>
                  </a:moveTo>
                  <a:lnTo>
                    <a:pt x="12950428" y="0"/>
                  </a:lnTo>
                  <a:lnTo>
                    <a:pt x="12950428" y="2885480"/>
                  </a:lnTo>
                  <a:lnTo>
                    <a:pt x="0" y="2885480"/>
                  </a:lnTo>
                  <a:close/>
                </a:path>
              </a:pathLst>
            </a:custGeom>
            <a:solidFill>
              <a:srgbClr val="000000">
                <a:alpha val="0"/>
              </a:srgbClr>
            </a:solidFill>
          </p:spPr>
        </p:sp>
        <p:sp>
          <p:nvSpPr>
            <p:cNvPr id="9" name="TextBox 9"/>
            <p:cNvSpPr txBox="1"/>
            <p:nvPr/>
          </p:nvSpPr>
          <p:spPr>
            <a:xfrm>
              <a:off x="0" y="-28575"/>
              <a:ext cx="12950428" cy="2914055"/>
            </a:xfrm>
            <a:prstGeom prst="rect">
              <a:avLst/>
            </a:prstGeom>
          </p:spPr>
          <p:txBody>
            <a:bodyPr lIns="0" tIns="0" rIns="0" bIns="0" rtlCol="0" anchor="t"/>
            <a:lstStyle/>
            <a:p>
              <a:pPr algn="l">
                <a:lnSpc>
                  <a:spcPts val="5625"/>
                </a:lnSpc>
              </a:pPr>
              <a:r>
                <a:rPr lang="en-US" sz="4499" b="1">
                  <a:solidFill>
                    <a:srgbClr val="00002E"/>
                  </a:solidFill>
                  <a:latin typeface="Nunito Bold"/>
                  <a:ea typeface="Nunito Bold"/>
                  <a:cs typeface="Nunito Bold"/>
                  <a:sym typeface="Nunito Bold"/>
                </a:rPr>
                <a:t>Mask R-CNN ile Uydu Görüntülerinde Gemi Tespiti: Detaylı Bölgesel Analiz</a:t>
              </a:r>
            </a:p>
          </p:txBody>
        </p:sp>
      </p:grpSp>
      <p:grpSp>
        <p:nvGrpSpPr>
          <p:cNvPr id="10" name="Group 10"/>
          <p:cNvGrpSpPr/>
          <p:nvPr/>
        </p:nvGrpSpPr>
        <p:grpSpPr>
          <a:xfrm>
            <a:off x="858590" y="3207544"/>
            <a:ext cx="9712821" cy="2353866"/>
            <a:chOff x="0" y="0"/>
            <a:chExt cx="12950428" cy="3138488"/>
          </a:xfrm>
        </p:grpSpPr>
        <p:sp>
          <p:nvSpPr>
            <p:cNvPr id="11" name="Freeform 11"/>
            <p:cNvSpPr/>
            <p:nvPr/>
          </p:nvSpPr>
          <p:spPr>
            <a:xfrm>
              <a:off x="0" y="0"/>
              <a:ext cx="12950428" cy="3138488"/>
            </a:xfrm>
            <a:custGeom>
              <a:avLst/>
              <a:gdLst/>
              <a:ahLst/>
              <a:cxnLst/>
              <a:rect l="l" t="t" r="r" b="b"/>
              <a:pathLst>
                <a:path w="12950428" h="3138488">
                  <a:moveTo>
                    <a:pt x="0" y="0"/>
                  </a:moveTo>
                  <a:lnTo>
                    <a:pt x="12950428" y="0"/>
                  </a:lnTo>
                  <a:lnTo>
                    <a:pt x="12950428" y="3138488"/>
                  </a:lnTo>
                  <a:lnTo>
                    <a:pt x="0" y="3138488"/>
                  </a:lnTo>
                  <a:close/>
                </a:path>
              </a:pathLst>
            </a:custGeom>
            <a:solidFill>
              <a:srgbClr val="000000">
                <a:alpha val="0"/>
              </a:srgbClr>
            </a:solidFill>
          </p:spPr>
        </p:sp>
        <p:sp>
          <p:nvSpPr>
            <p:cNvPr id="12" name="TextBox 12"/>
            <p:cNvSpPr txBox="1"/>
            <p:nvPr/>
          </p:nvSpPr>
          <p:spPr>
            <a:xfrm>
              <a:off x="0" y="-66675"/>
              <a:ext cx="12950428" cy="3205163"/>
            </a:xfrm>
            <a:prstGeom prst="rect">
              <a:avLst/>
            </a:prstGeom>
          </p:spPr>
          <p:txBody>
            <a:bodyPr lIns="0" tIns="0" rIns="0" bIns="0" rtlCol="0" anchor="t"/>
            <a:lstStyle/>
            <a:p>
              <a:pPr algn="l">
                <a:lnSpc>
                  <a:spcPts val="3062"/>
                </a:lnSpc>
              </a:pPr>
              <a:r>
                <a:rPr lang="en-US" sz="1874">
                  <a:solidFill>
                    <a:srgbClr val="00002E"/>
                  </a:solidFill>
                  <a:latin typeface="PT Sans"/>
                  <a:ea typeface="PT Sans"/>
                  <a:cs typeface="PT Sans"/>
                  <a:sym typeface="PT Sans"/>
                </a:rPr>
                <a:t> GSI Journals Serie C'de yayınlanan bu makale, Mask R-CNN algoritmasının optik uydu görüntülerindeki gemi tespit performansını incelemektedir. Yüksek çözünürlüklü uydu görüntülerinin yeni algılama modelleriyle kullanılması, gemilerin otomatik olarak çıkarılmasını sağlamıştır. Mask R-CNN, gemileri başarıyla tespit ederken, birbirine yakın konumlanan gemileri ayırt etmekte zorlanmıştır. Bölge öneri ağı (RPN) ve maskeler sayesinde tespit doğruluğu artırılmıştır.</a:t>
              </a:r>
            </a:p>
          </p:txBody>
        </p:sp>
      </p:grpSp>
      <p:grpSp>
        <p:nvGrpSpPr>
          <p:cNvPr id="13" name="Group 13"/>
          <p:cNvGrpSpPr/>
          <p:nvPr/>
        </p:nvGrpSpPr>
        <p:grpSpPr>
          <a:xfrm>
            <a:off x="844302" y="6098976"/>
            <a:ext cx="580430" cy="580430"/>
            <a:chOff x="0" y="0"/>
            <a:chExt cx="773907" cy="773907"/>
          </a:xfrm>
        </p:grpSpPr>
        <p:sp>
          <p:nvSpPr>
            <p:cNvPr id="14" name="Freeform 14"/>
            <p:cNvSpPr/>
            <p:nvPr/>
          </p:nvSpPr>
          <p:spPr>
            <a:xfrm>
              <a:off x="19050" y="19050"/>
              <a:ext cx="735838" cy="735838"/>
            </a:xfrm>
            <a:custGeom>
              <a:avLst/>
              <a:gdLst/>
              <a:ahLst/>
              <a:cxnLst/>
              <a:rect l="l" t="t" r="r" b="b"/>
              <a:pathLst>
                <a:path w="735838" h="735838">
                  <a:moveTo>
                    <a:pt x="0" y="367919"/>
                  </a:moveTo>
                  <a:cubicBezTo>
                    <a:pt x="0" y="164719"/>
                    <a:pt x="164719" y="0"/>
                    <a:pt x="367919" y="0"/>
                  </a:cubicBezTo>
                  <a:cubicBezTo>
                    <a:pt x="571119" y="0"/>
                    <a:pt x="735838" y="164719"/>
                    <a:pt x="735838" y="367919"/>
                  </a:cubicBezTo>
                  <a:cubicBezTo>
                    <a:pt x="735838" y="571119"/>
                    <a:pt x="571119" y="735838"/>
                    <a:pt x="367919" y="735838"/>
                  </a:cubicBezTo>
                  <a:cubicBezTo>
                    <a:pt x="164719" y="735838"/>
                    <a:pt x="0" y="571119"/>
                    <a:pt x="0" y="367919"/>
                  </a:cubicBezTo>
                  <a:close/>
                </a:path>
              </a:pathLst>
            </a:custGeom>
            <a:solidFill>
              <a:srgbClr val="F3F3FF"/>
            </a:solidFill>
          </p:spPr>
        </p:sp>
        <p:sp>
          <p:nvSpPr>
            <p:cNvPr id="15" name="Freeform 15"/>
            <p:cNvSpPr/>
            <p:nvPr/>
          </p:nvSpPr>
          <p:spPr>
            <a:xfrm>
              <a:off x="0" y="0"/>
              <a:ext cx="773938" cy="773938"/>
            </a:xfrm>
            <a:custGeom>
              <a:avLst/>
              <a:gdLst/>
              <a:ahLst/>
              <a:cxnLst/>
              <a:rect l="l" t="t" r="r" b="b"/>
              <a:pathLst>
                <a:path w="773938" h="773938">
                  <a:moveTo>
                    <a:pt x="0" y="386969"/>
                  </a:moveTo>
                  <a:cubicBezTo>
                    <a:pt x="0" y="173228"/>
                    <a:pt x="173228" y="0"/>
                    <a:pt x="386969" y="0"/>
                  </a:cubicBezTo>
                  <a:cubicBezTo>
                    <a:pt x="392811" y="0"/>
                    <a:pt x="398272" y="2667"/>
                    <a:pt x="401828" y="7112"/>
                  </a:cubicBezTo>
                  <a:lnTo>
                    <a:pt x="386969" y="19050"/>
                  </a:lnTo>
                  <a:lnTo>
                    <a:pt x="386969" y="0"/>
                  </a:lnTo>
                  <a:lnTo>
                    <a:pt x="386969" y="19050"/>
                  </a:lnTo>
                  <a:lnTo>
                    <a:pt x="386969" y="0"/>
                  </a:lnTo>
                  <a:cubicBezTo>
                    <a:pt x="600710" y="0"/>
                    <a:pt x="773938" y="173228"/>
                    <a:pt x="773938" y="386969"/>
                  </a:cubicBezTo>
                  <a:cubicBezTo>
                    <a:pt x="773938" y="394208"/>
                    <a:pt x="769874" y="400812"/>
                    <a:pt x="763397" y="403987"/>
                  </a:cubicBezTo>
                  <a:lnTo>
                    <a:pt x="754888" y="386969"/>
                  </a:lnTo>
                  <a:lnTo>
                    <a:pt x="773938" y="386969"/>
                  </a:lnTo>
                  <a:cubicBezTo>
                    <a:pt x="773938" y="600710"/>
                    <a:pt x="600710" y="773938"/>
                    <a:pt x="386969" y="773938"/>
                  </a:cubicBezTo>
                  <a:lnTo>
                    <a:pt x="386969" y="754888"/>
                  </a:lnTo>
                  <a:lnTo>
                    <a:pt x="386969" y="735838"/>
                  </a:lnTo>
                  <a:lnTo>
                    <a:pt x="386969" y="754888"/>
                  </a:lnTo>
                  <a:lnTo>
                    <a:pt x="386969" y="773938"/>
                  </a:lnTo>
                  <a:cubicBezTo>
                    <a:pt x="173228" y="773938"/>
                    <a:pt x="0" y="600710"/>
                    <a:pt x="0" y="386969"/>
                  </a:cubicBezTo>
                  <a:lnTo>
                    <a:pt x="19050" y="386969"/>
                  </a:lnTo>
                  <a:lnTo>
                    <a:pt x="0" y="386969"/>
                  </a:lnTo>
                  <a:moveTo>
                    <a:pt x="38100" y="386969"/>
                  </a:moveTo>
                  <a:lnTo>
                    <a:pt x="19050" y="386969"/>
                  </a:lnTo>
                  <a:lnTo>
                    <a:pt x="38100" y="386969"/>
                  </a:lnTo>
                  <a:cubicBezTo>
                    <a:pt x="38100" y="579628"/>
                    <a:pt x="194310" y="735838"/>
                    <a:pt x="386969" y="735838"/>
                  </a:cubicBezTo>
                  <a:cubicBezTo>
                    <a:pt x="397510" y="735838"/>
                    <a:pt x="406019" y="744347"/>
                    <a:pt x="406019" y="754888"/>
                  </a:cubicBezTo>
                  <a:cubicBezTo>
                    <a:pt x="406019" y="765429"/>
                    <a:pt x="397510" y="773938"/>
                    <a:pt x="386969" y="773938"/>
                  </a:cubicBezTo>
                  <a:cubicBezTo>
                    <a:pt x="376428" y="773938"/>
                    <a:pt x="367919" y="765429"/>
                    <a:pt x="367919" y="754888"/>
                  </a:cubicBezTo>
                  <a:cubicBezTo>
                    <a:pt x="367919" y="744347"/>
                    <a:pt x="376428" y="735838"/>
                    <a:pt x="386969" y="735838"/>
                  </a:cubicBezTo>
                  <a:cubicBezTo>
                    <a:pt x="579628" y="735838"/>
                    <a:pt x="735838" y="579628"/>
                    <a:pt x="735838" y="386969"/>
                  </a:cubicBezTo>
                  <a:cubicBezTo>
                    <a:pt x="735838" y="379730"/>
                    <a:pt x="739902" y="373126"/>
                    <a:pt x="746379" y="369951"/>
                  </a:cubicBezTo>
                  <a:lnTo>
                    <a:pt x="754888" y="386969"/>
                  </a:lnTo>
                  <a:lnTo>
                    <a:pt x="735838" y="386969"/>
                  </a:lnTo>
                  <a:cubicBezTo>
                    <a:pt x="735838" y="194310"/>
                    <a:pt x="579628" y="38100"/>
                    <a:pt x="386969" y="38100"/>
                  </a:cubicBezTo>
                  <a:cubicBezTo>
                    <a:pt x="381127" y="38100"/>
                    <a:pt x="375666" y="35433"/>
                    <a:pt x="372110" y="30988"/>
                  </a:cubicBezTo>
                  <a:lnTo>
                    <a:pt x="386969" y="19050"/>
                  </a:lnTo>
                  <a:lnTo>
                    <a:pt x="386969" y="38100"/>
                  </a:lnTo>
                  <a:cubicBezTo>
                    <a:pt x="194310" y="38100"/>
                    <a:pt x="38100" y="194310"/>
                    <a:pt x="38100" y="386969"/>
                  </a:cubicBezTo>
                  <a:close/>
                </a:path>
              </a:pathLst>
            </a:custGeom>
            <a:solidFill>
              <a:srgbClr val="2D4DF2"/>
            </a:solidFill>
          </p:spPr>
        </p:sp>
      </p:grpSp>
      <p:grpSp>
        <p:nvGrpSpPr>
          <p:cNvPr id="16" name="Group 16"/>
          <p:cNvGrpSpPr/>
          <p:nvPr/>
        </p:nvGrpSpPr>
        <p:grpSpPr>
          <a:xfrm>
            <a:off x="1030635" y="6215955"/>
            <a:ext cx="207764" cy="346322"/>
            <a:chOff x="0" y="0"/>
            <a:chExt cx="277018" cy="461763"/>
          </a:xfrm>
        </p:grpSpPr>
        <p:sp>
          <p:nvSpPr>
            <p:cNvPr id="17" name="Freeform 17"/>
            <p:cNvSpPr/>
            <p:nvPr/>
          </p:nvSpPr>
          <p:spPr>
            <a:xfrm>
              <a:off x="0" y="0"/>
              <a:ext cx="277018" cy="461763"/>
            </a:xfrm>
            <a:custGeom>
              <a:avLst/>
              <a:gdLst/>
              <a:ahLst/>
              <a:cxnLst/>
              <a:rect l="l" t="t" r="r" b="b"/>
              <a:pathLst>
                <a:path w="277018" h="461763">
                  <a:moveTo>
                    <a:pt x="0" y="0"/>
                  </a:moveTo>
                  <a:lnTo>
                    <a:pt x="277018" y="0"/>
                  </a:lnTo>
                  <a:lnTo>
                    <a:pt x="277018" y="461763"/>
                  </a:lnTo>
                  <a:lnTo>
                    <a:pt x="0" y="461763"/>
                  </a:lnTo>
                  <a:close/>
                </a:path>
              </a:pathLst>
            </a:custGeom>
            <a:solidFill>
              <a:srgbClr val="000000">
                <a:alpha val="0"/>
              </a:srgbClr>
            </a:solidFill>
          </p:spPr>
        </p:sp>
        <p:sp>
          <p:nvSpPr>
            <p:cNvPr id="18" name="TextBox 18"/>
            <p:cNvSpPr txBox="1"/>
            <p:nvPr/>
          </p:nvSpPr>
          <p:spPr>
            <a:xfrm>
              <a:off x="0" y="57150"/>
              <a:ext cx="277018" cy="404613"/>
            </a:xfrm>
            <a:prstGeom prst="rect">
              <a:avLst/>
            </a:prstGeom>
          </p:spPr>
          <p:txBody>
            <a:bodyPr lIns="0" tIns="0" rIns="0" bIns="0" rtlCol="0" anchor="t"/>
            <a:lstStyle/>
            <a:p>
              <a:pPr algn="ctr">
                <a:lnSpc>
                  <a:spcPts val="2687"/>
                </a:lnSpc>
              </a:pPr>
              <a:r>
                <a:rPr lang="en-US" sz="2687" b="1">
                  <a:solidFill>
                    <a:srgbClr val="00002E"/>
                  </a:solidFill>
                  <a:latin typeface="Nunito Bold"/>
                  <a:ea typeface="Nunito Bold"/>
                  <a:cs typeface="Nunito Bold"/>
                  <a:sym typeface="Nunito Bold"/>
                </a:rPr>
                <a:t>1</a:t>
              </a:r>
            </a:p>
          </p:txBody>
        </p:sp>
      </p:grpSp>
      <p:grpSp>
        <p:nvGrpSpPr>
          <p:cNvPr id="19" name="Group 19"/>
          <p:cNvGrpSpPr/>
          <p:nvPr/>
        </p:nvGrpSpPr>
        <p:grpSpPr>
          <a:xfrm>
            <a:off x="1655712" y="6113264"/>
            <a:ext cx="2885926" cy="360610"/>
            <a:chOff x="0" y="0"/>
            <a:chExt cx="3847902" cy="480813"/>
          </a:xfrm>
        </p:grpSpPr>
        <p:sp>
          <p:nvSpPr>
            <p:cNvPr id="20" name="Freeform 20"/>
            <p:cNvSpPr/>
            <p:nvPr/>
          </p:nvSpPr>
          <p:spPr>
            <a:xfrm>
              <a:off x="0" y="0"/>
              <a:ext cx="3847902" cy="480813"/>
            </a:xfrm>
            <a:custGeom>
              <a:avLst/>
              <a:gdLst/>
              <a:ahLst/>
              <a:cxnLst/>
              <a:rect l="l" t="t" r="r" b="b"/>
              <a:pathLst>
                <a:path w="3847902" h="480813">
                  <a:moveTo>
                    <a:pt x="0" y="0"/>
                  </a:moveTo>
                  <a:lnTo>
                    <a:pt x="3847902" y="0"/>
                  </a:lnTo>
                  <a:lnTo>
                    <a:pt x="3847902" y="480813"/>
                  </a:lnTo>
                  <a:lnTo>
                    <a:pt x="0" y="480813"/>
                  </a:lnTo>
                  <a:close/>
                </a:path>
              </a:pathLst>
            </a:custGeom>
            <a:solidFill>
              <a:srgbClr val="000000">
                <a:alpha val="0"/>
              </a:srgbClr>
            </a:solidFill>
          </p:spPr>
        </p:sp>
        <p:sp>
          <p:nvSpPr>
            <p:cNvPr id="21" name="TextBox 21"/>
            <p:cNvSpPr txBox="1"/>
            <p:nvPr/>
          </p:nvSpPr>
          <p:spPr>
            <a:xfrm>
              <a:off x="0" y="-19050"/>
              <a:ext cx="3847902" cy="499863"/>
            </a:xfrm>
            <a:prstGeom prst="rect">
              <a:avLst/>
            </a:prstGeom>
          </p:spPr>
          <p:txBody>
            <a:bodyPr lIns="0" tIns="0" rIns="0" bIns="0" rtlCol="0" anchor="t"/>
            <a:lstStyle/>
            <a:p>
              <a:pPr algn="l">
                <a:lnSpc>
                  <a:spcPts val="2812"/>
                </a:lnSpc>
              </a:pPr>
              <a:r>
                <a:rPr lang="en-US" sz="2249" b="1">
                  <a:solidFill>
                    <a:srgbClr val="00002E"/>
                  </a:solidFill>
                  <a:latin typeface="Nunito Bold"/>
                  <a:ea typeface="Nunito Bold"/>
                  <a:cs typeface="Nunito Bold"/>
                  <a:sym typeface="Nunito Bold"/>
                </a:rPr>
                <a:t>Yüksek Doğruluk</a:t>
              </a:r>
            </a:p>
          </p:txBody>
        </p:sp>
      </p:grpSp>
      <p:grpSp>
        <p:nvGrpSpPr>
          <p:cNvPr id="22" name="Group 22"/>
          <p:cNvGrpSpPr/>
          <p:nvPr/>
        </p:nvGrpSpPr>
        <p:grpSpPr>
          <a:xfrm>
            <a:off x="1655712" y="6620916"/>
            <a:ext cx="3936652" cy="1176932"/>
            <a:chOff x="0" y="0"/>
            <a:chExt cx="5248870" cy="1569243"/>
          </a:xfrm>
        </p:grpSpPr>
        <p:sp>
          <p:nvSpPr>
            <p:cNvPr id="23" name="Freeform 23"/>
            <p:cNvSpPr/>
            <p:nvPr/>
          </p:nvSpPr>
          <p:spPr>
            <a:xfrm>
              <a:off x="0" y="0"/>
              <a:ext cx="5248870" cy="1569243"/>
            </a:xfrm>
            <a:custGeom>
              <a:avLst/>
              <a:gdLst/>
              <a:ahLst/>
              <a:cxnLst/>
              <a:rect l="l" t="t" r="r" b="b"/>
              <a:pathLst>
                <a:path w="5248870" h="1569243">
                  <a:moveTo>
                    <a:pt x="0" y="0"/>
                  </a:moveTo>
                  <a:lnTo>
                    <a:pt x="5248870" y="0"/>
                  </a:lnTo>
                  <a:lnTo>
                    <a:pt x="5248870" y="1569243"/>
                  </a:lnTo>
                  <a:lnTo>
                    <a:pt x="0" y="1569243"/>
                  </a:lnTo>
                  <a:close/>
                </a:path>
              </a:pathLst>
            </a:custGeom>
            <a:solidFill>
              <a:srgbClr val="000000">
                <a:alpha val="0"/>
              </a:srgbClr>
            </a:solidFill>
          </p:spPr>
        </p:sp>
        <p:sp>
          <p:nvSpPr>
            <p:cNvPr id="24" name="TextBox 24"/>
            <p:cNvSpPr txBox="1"/>
            <p:nvPr/>
          </p:nvSpPr>
          <p:spPr>
            <a:xfrm>
              <a:off x="0" y="-66675"/>
              <a:ext cx="5248870" cy="1635918"/>
            </a:xfrm>
            <a:prstGeom prst="rect">
              <a:avLst/>
            </a:prstGeom>
          </p:spPr>
          <p:txBody>
            <a:bodyPr lIns="0" tIns="0" rIns="0" bIns="0" rtlCol="0" anchor="t"/>
            <a:lstStyle/>
            <a:p>
              <a:pPr algn="l">
                <a:lnSpc>
                  <a:spcPts val="3062"/>
                </a:lnSpc>
              </a:pPr>
              <a:r>
                <a:rPr lang="en-US" sz="1874">
                  <a:solidFill>
                    <a:srgbClr val="00002E"/>
                  </a:solidFill>
                  <a:latin typeface="PT Sans"/>
                  <a:ea typeface="PT Sans"/>
                  <a:cs typeface="PT Sans"/>
                  <a:sym typeface="PT Sans"/>
                </a:rPr>
                <a:t>Bölge öneri ağı (RPN) ve maskeler sayesinde tespit doğruluğu artırılmıştır.</a:t>
              </a:r>
            </a:p>
          </p:txBody>
        </p:sp>
      </p:grpSp>
      <p:grpSp>
        <p:nvGrpSpPr>
          <p:cNvPr id="25" name="Group 25"/>
          <p:cNvGrpSpPr/>
          <p:nvPr/>
        </p:nvGrpSpPr>
        <p:grpSpPr>
          <a:xfrm>
            <a:off x="5823348" y="6098976"/>
            <a:ext cx="580430" cy="580430"/>
            <a:chOff x="0" y="0"/>
            <a:chExt cx="773907" cy="773907"/>
          </a:xfrm>
        </p:grpSpPr>
        <p:sp>
          <p:nvSpPr>
            <p:cNvPr id="26" name="Freeform 26"/>
            <p:cNvSpPr/>
            <p:nvPr/>
          </p:nvSpPr>
          <p:spPr>
            <a:xfrm>
              <a:off x="19050" y="19050"/>
              <a:ext cx="735838" cy="735838"/>
            </a:xfrm>
            <a:custGeom>
              <a:avLst/>
              <a:gdLst/>
              <a:ahLst/>
              <a:cxnLst/>
              <a:rect l="l" t="t" r="r" b="b"/>
              <a:pathLst>
                <a:path w="735838" h="735838">
                  <a:moveTo>
                    <a:pt x="0" y="367919"/>
                  </a:moveTo>
                  <a:cubicBezTo>
                    <a:pt x="0" y="164719"/>
                    <a:pt x="164719" y="0"/>
                    <a:pt x="367919" y="0"/>
                  </a:cubicBezTo>
                  <a:cubicBezTo>
                    <a:pt x="571119" y="0"/>
                    <a:pt x="735838" y="164719"/>
                    <a:pt x="735838" y="367919"/>
                  </a:cubicBezTo>
                  <a:cubicBezTo>
                    <a:pt x="735838" y="571119"/>
                    <a:pt x="571119" y="735838"/>
                    <a:pt x="367919" y="735838"/>
                  </a:cubicBezTo>
                  <a:cubicBezTo>
                    <a:pt x="164719" y="735838"/>
                    <a:pt x="0" y="571119"/>
                    <a:pt x="0" y="367919"/>
                  </a:cubicBezTo>
                  <a:close/>
                </a:path>
              </a:pathLst>
            </a:custGeom>
            <a:solidFill>
              <a:srgbClr val="F3F3FF"/>
            </a:solidFill>
          </p:spPr>
        </p:sp>
        <p:sp>
          <p:nvSpPr>
            <p:cNvPr id="27" name="Freeform 27"/>
            <p:cNvSpPr/>
            <p:nvPr/>
          </p:nvSpPr>
          <p:spPr>
            <a:xfrm>
              <a:off x="0" y="0"/>
              <a:ext cx="773938" cy="773938"/>
            </a:xfrm>
            <a:custGeom>
              <a:avLst/>
              <a:gdLst/>
              <a:ahLst/>
              <a:cxnLst/>
              <a:rect l="l" t="t" r="r" b="b"/>
              <a:pathLst>
                <a:path w="773938" h="773938">
                  <a:moveTo>
                    <a:pt x="0" y="386969"/>
                  </a:moveTo>
                  <a:cubicBezTo>
                    <a:pt x="0" y="173228"/>
                    <a:pt x="173228" y="0"/>
                    <a:pt x="386969" y="0"/>
                  </a:cubicBezTo>
                  <a:cubicBezTo>
                    <a:pt x="392811" y="0"/>
                    <a:pt x="398272" y="2667"/>
                    <a:pt x="401828" y="7112"/>
                  </a:cubicBezTo>
                  <a:lnTo>
                    <a:pt x="386969" y="19050"/>
                  </a:lnTo>
                  <a:lnTo>
                    <a:pt x="386969" y="0"/>
                  </a:lnTo>
                  <a:lnTo>
                    <a:pt x="386969" y="19050"/>
                  </a:lnTo>
                  <a:lnTo>
                    <a:pt x="386969" y="0"/>
                  </a:lnTo>
                  <a:cubicBezTo>
                    <a:pt x="600710" y="0"/>
                    <a:pt x="773938" y="173228"/>
                    <a:pt x="773938" y="386969"/>
                  </a:cubicBezTo>
                  <a:cubicBezTo>
                    <a:pt x="773938" y="394208"/>
                    <a:pt x="769874" y="400812"/>
                    <a:pt x="763397" y="403987"/>
                  </a:cubicBezTo>
                  <a:lnTo>
                    <a:pt x="754888" y="386969"/>
                  </a:lnTo>
                  <a:lnTo>
                    <a:pt x="773938" y="386969"/>
                  </a:lnTo>
                  <a:cubicBezTo>
                    <a:pt x="773938" y="600710"/>
                    <a:pt x="600710" y="773938"/>
                    <a:pt x="386969" y="773938"/>
                  </a:cubicBezTo>
                  <a:lnTo>
                    <a:pt x="386969" y="754888"/>
                  </a:lnTo>
                  <a:lnTo>
                    <a:pt x="386969" y="735838"/>
                  </a:lnTo>
                  <a:lnTo>
                    <a:pt x="386969" y="754888"/>
                  </a:lnTo>
                  <a:lnTo>
                    <a:pt x="386969" y="773938"/>
                  </a:lnTo>
                  <a:cubicBezTo>
                    <a:pt x="173228" y="773938"/>
                    <a:pt x="0" y="600710"/>
                    <a:pt x="0" y="386969"/>
                  </a:cubicBezTo>
                  <a:lnTo>
                    <a:pt x="19050" y="386969"/>
                  </a:lnTo>
                  <a:lnTo>
                    <a:pt x="0" y="386969"/>
                  </a:lnTo>
                  <a:moveTo>
                    <a:pt x="38100" y="386969"/>
                  </a:moveTo>
                  <a:lnTo>
                    <a:pt x="19050" y="386969"/>
                  </a:lnTo>
                  <a:lnTo>
                    <a:pt x="38100" y="386969"/>
                  </a:lnTo>
                  <a:cubicBezTo>
                    <a:pt x="38100" y="579628"/>
                    <a:pt x="194310" y="735838"/>
                    <a:pt x="386969" y="735838"/>
                  </a:cubicBezTo>
                  <a:cubicBezTo>
                    <a:pt x="397510" y="735838"/>
                    <a:pt x="406019" y="744347"/>
                    <a:pt x="406019" y="754888"/>
                  </a:cubicBezTo>
                  <a:cubicBezTo>
                    <a:pt x="406019" y="765429"/>
                    <a:pt x="397510" y="773938"/>
                    <a:pt x="386969" y="773938"/>
                  </a:cubicBezTo>
                  <a:cubicBezTo>
                    <a:pt x="376428" y="773938"/>
                    <a:pt x="367919" y="765429"/>
                    <a:pt x="367919" y="754888"/>
                  </a:cubicBezTo>
                  <a:cubicBezTo>
                    <a:pt x="367919" y="744347"/>
                    <a:pt x="376428" y="735838"/>
                    <a:pt x="386969" y="735838"/>
                  </a:cubicBezTo>
                  <a:cubicBezTo>
                    <a:pt x="579628" y="735838"/>
                    <a:pt x="735838" y="579628"/>
                    <a:pt x="735838" y="386969"/>
                  </a:cubicBezTo>
                  <a:cubicBezTo>
                    <a:pt x="735838" y="379730"/>
                    <a:pt x="739902" y="373126"/>
                    <a:pt x="746379" y="369951"/>
                  </a:cubicBezTo>
                  <a:lnTo>
                    <a:pt x="754888" y="386969"/>
                  </a:lnTo>
                  <a:lnTo>
                    <a:pt x="735838" y="386969"/>
                  </a:lnTo>
                  <a:cubicBezTo>
                    <a:pt x="735838" y="194310"/>
                    <a:pt x="579628" y="38100"/>
                    <a:pt x="386969" y="38100"/>
                  </a:cubicBezTo>
                  <a:cubicBezTo>
                    <a:pt x="381127" y="38100"/>
                    <a:pt x="375666" y="35433"/>
                    <a:pt x="372110" y="30988"/>
                  </a:cubicBezTo>
                  <a:lnTo>
                    <a:pt x="386969" y="19050"/>
                  </a:lnTo>
                  <a:lnTo>
                    <a:pt x="386969" y="38100"/>
                  </a:lnTo>
                  <a:cubicBezTo>
                    <a:pt x="194310" y="38100"/>
                    <a:pt x="38100" y="194310"/>
                    <a:pt x="38100" y="386969"/>
                  </a:cubicBezTo>
                  <a:close/>
                </a:path>
              </a:pathLst>
            </a:custGeom>
            <a:solidFill>
              <a:srgbClr val="018CE1"/>
            </a:solidFill>
          </p:spPr>
        </p:sp>
      </p:grpSp>
      <p:grpSp>
        <p:nvGrpSpPr>
          <p:cNvPr id="28" name="Group 28"/>
          <p:cNvGrpSpPr/>
          <p:nvPr/>
        </p:nvGrpSpPr>
        <p:grpSpPr>
          <a:xfrm>
            <a:off x="6009680" y="6215955"/>
            <a:ext cx="207764" cy="346322"/>
            <a:chOff x="0" y="0"/>
            <a:chExt cx="277018" cy="461763"/>
          </a:xfrm>
        </p:grpSpPr>
        <p:sp>
          <p:nvSpPr>
            <p:cNvPr id="29" name="Freeform 29"/>
            <p:cNvSpPr/>
            <p:nvPr/>
          </p:nvSpPr>
          <p:spPr>
            <a:xfrm>
              <a:off x="0" y="0"/>
              <a:ext cx="277018" cy="461763"/>
            </a:xfrm>
            <a:custGeom>
              <a:avLst/>
              <a:gdLst/>
              <a:ahLst/>
              <a:cxnLst/>
              <a:rect l="l" t="t" r="r" b="b"/>
              <a:pathLst>
                <a:path w="277018" h="461763">
                  <a:moveTo>
                    <a:pt x="0" y="0"/>
                  </a:moveTo>
                  <a:lnTo>
                    <a:pt x="277018" y="0"/>
                  </a:lnTo>
                  <a:lnTo>
                    <a:pt x="277018" y="461763"/>
                  </a:lnTo>
                  <a:lnTo>
                    <a:pt x="0" y="461763"/>
                  </a:lnTo>
                  <a:close/>
                </a:path>
              </a:pathLst>
            </a:custGeom>
            <a:solidFill>
              <a:srgbClr val="000000">
                <a:alpha val="0"/>
              </a:srgbClr>
            </a:solidFill>
          </p:spPr>
        </p:sp>
        <p:sp>
          <p:nvSpPr>
            <p:cNvPr id="30" name="TextBox 30"/>
            <p:cNvSpPr txBox="1"/>
            <p:nvPr/>
          </p:nvSpPr>
          <p:spPr>
            <a:xfrm>
              <a:off x="0" y="57150"/>
              <a:ext cx="277018" cy="404613"/>
            </a:xfrm>
            <a:prstGeom prst="rect">
              <a:avLst/>
            </a:prstGeom>
          </p:spPr>
          <p:txBody>
            <a:bodyPr lIns="0" tIns="0" rIns="0" bIns="0" rtlCol="0" anchor="t"/>
            <a:lstStyle/>
            <a:p>
              <a:pPr algn="ctr">
                <a:lnSpc>
                  <a:spcPts val="2687"/>
                </a:lnSpc>
              </a:pPr>
              <a:r>
                <a:rPr lang="en-US" sz="2687" b="1">
                  <a:solidFill>
                    <a:srgbClr val="00002E"/>
                  </a:solidFill>
                  <a:latin typeface="Nunito Bold"/>
                  <a:ea typeface="Nunito Bold"/>
                  <a:cs typeface="Nunito Bold"/>
                  <a:sym typeface="Nunito Bold"/>
                </a:rPr>
                <a:t>2</a:t>
              </a:r>
            </a:p>
          </p:txBody>
        </p:sp>
      </p:grpSp>
      <p:grpSp>
        <p:nvGrpSpPr>
          <p:cNvPr id="31" name="Group 31"/>
          <p:cNvGrpSpPr/>
          <p:nvPr/>
        </p:nvGrpSpPr>
        <p:grpSpPr>
          <a:xfrm>
            <a:off x="6634757" y="6113264"/>
            <a:ext cx="3072705" cy="360610"/>
            <a:chOff x="0" y="0"/>
            <a:chExt cx="4096940" cy="480813"/>
          </a:xfrm>
        </p:grpSpPr>
        <p:sp>
          <p:nvSpPr>
            <p:cNvPr id="32" name="Freeform 32"/>
            <p:cNvSpPr/>
            <p:nvPr/>
          </p:nvSpPr>
          <p:spPr>
            <a:xfrm>
              <a:off x="0" y="0"/>
              <a:ext cx="4096940" cy="480813"/>
            </a:xfrm>
            <a:custGeom>
              <a:avLst/>
              <a:gdLst/>
              <a:ahLst/>
              <a:cxnLst/>
              <a:rect l="l" t="t" r="r" b="b"/>
              <a:pathLst>
                <a:path w="4096940" h="480813">
                  <a:moveTo>
                    <a:pt x="0" y="0"/>
                  </a:moveTo>
                  <a:lnTo>
                    <a:pt x="4096940" y="0"/>
                  </a:lnTo>
                  <a:lnTo>
                    <a:pt x="4096940" y="480813"/>
                  </a:lnTo>
                  <a:lnTo>
                    <a:pt x="0" y="480813"/>
                  </a:lnTo>
                  <a:close/>
                </a:path>
              </a:pathLst>
            </a:custGeom>
            <a:solidFill>
              <a:srgbClr val="000000">
                <a:alpha val="0"/>
              </a:srgbClr>
            </a:solidFill>
          </p:spPr>
        </p:sp>
        <p:sp>
          <p:nvSpPr>
            <p:cNvPr id="33" name="TextBox 33"/>
            <p:cNvSpPr txBox="1"/>
            <p:nvPr/>
          </p:nvSpPr>
          <p:spPr>
            <a:xfrm>
              <a:off x="0" y="-19050"/>
              <a:ext cx="4096940" cy="499863"/>
            </a:xfrm>
            <a:prstGeom prst="rect">
              <a:avLst/>
            </a:prstGeom>
          </p:spPr>
          <p:txBody>
            <a:bodyPr lIns="0" tIns="0" rIns="0" bIns="0" rtlCol="0" anchor="t"/>
            <a:lstStyle/>
            <a:p>
              <a:pPr algn="l">
                <a:lnSpc>
                  <a:spcPts val="2812"/>
                </a:lnSpc>
              </a:pPr>
              <a:r>
                <a:rPr lang="en-US" sz="2249" b="1">
                  <a:solidFill>
                    <a:srgbClr val="00002E"/>
                  </a:solidFill>
                  <a:latin typeface="Nunito Bold"/>
                  <a:ea typeface="Nunito Bold"/>
                  <a:cs typeface="Nunito Bold"/>
                  <a:sym typeface="Nunito Bold"/>
                </a:rPr>
                <a:t>Detaylı Bölgesel Analiz</a:t>
              </a:r>
            </a:p>
          </p:txBody>
        </p:sp>
      </p:grpSp>
      <p:grpSp>
        <p:nvGrpSpPr>
          <p:cNvPr id="34" name="Group 34"/>
          <p:cNvGrpSpPr/>
          <p:nvPr/>
        </p:nvGrpSpPr>
        <p:grpSpPr>
          <a:xfrm>
            <a:off x="6634757" y="6620916"/>
            <a:ext cx="3936652" cy="1176932"/>
            <a:chOff x="0" y="0"/>
            <a:chExt cx="5248870" cy="1569243"/>
          </a:xfrm>
        </p:grpSpPr>
        <p:sp>
          <p:nvSpPr>
            <p:cNvPr id="35" name="Freeform 35"/>
            <p:cNvSpPr/>
            <p:nvPr/>
          </p:nvSpPr>
          <p:spPr>
            <a:xfrm>
              <a:off x="0" y="0"/>
              <a:ext cx="5248870" cy="1569243"/>
            </a:xfrm>
            <a:custGeom>
              <a:avLst/>
              <a:gdLst/>
              <a:ahLst/>
              <a:cxnLst/>
              <a:rect l="l" t="t" r="r" b="b"/>
              <a:pathLst>
                <a:path w="5248870" h="1569243">
                  <a:moveTo>
                    <a:pt x="0" y="0"/>
                  </a:moveTo>
                  <a:lnTo>
                    <a:pt x="5248870" y="0"/>
                  </a:lnTo>
                  <a:lnTo>
                    <a:pt x="5248870" y="1569243"/>
                  </a:lnTo>
                  <a:lnTo>
                    <a:pt x="0" y="1569243"/>
                  </a:lnTo>
                  <a:close/>
                </a:path>
              </a:pathLst>
            </a:custGeom>
            <a:solidFill>
              <a:srgbClr val="000000">
                <a:alpha val="0"/>
              </a:srgbClr>
            </a:solidFill>
          </p:spPr>
        </p:sp>
        <p:sp>
          <p:nvSpPr>
            <p:cNvPr id="36" name="TextBox 36"/>
            <p:cNvSpPr txBox="1"/>
            <p:nvPr/>
          </p:nvSpPr>
          <p:spPr>
            <a:xfrm>
              <a:off x="0" y="-66675"/>
              <a:ext cx="5248870" cy="1635918"/>
            </a:xfrm>
            <a:prstGeom prst="rect">
              <a:avLst/>
            </a:prstGeom>
          </p:spPr>
          <p:txBody>
            <a:bodyPr lIns="0" tIns="0" rIns="0" bIns="0" rtlCol="0" anchor="t"/>
            <a:lstStyle/>
            <a:p>
              <a:pPr algn="l">
                <a:lnSpc>
                  <a:spcPts val="3062"/>
                </a:lnSpc>
              </a:pPr>
              <a:r>
                <a:rPr lang="en-US" sz="1874">
                  <a:solidFill>
                    <a:srgbClr val="00002E"/>
                  </a:solidFill>
                  <a:latin typeface="PT Sans"/>
                  <a:ea typeface="PT Sans"/>
                  <a:cs typeface="PT Sans"/>
                  <a:sym typeface="PT Sans"/>
                </a:rPr>
                <a:t>Maske tabanlı tespit sayesinde gemilerin bölgesel detayları daha hassas bir şekilde belirlenir.</a:t>
              </a:r>
            </a:p>
          </p:txBody>
        </p:sp>
      </p:grpSp>
      <p:grpSp>
        <p:nvGrpSpPr>
          <p:cNvPr id="37" name="Group 37"/>
          <p:cNvGrpSpPr/>
          <p:nvPr/>
        </p:nvGrpSpPr>
        <p:grpSpPr>
          <a:xfrm>
            <a:off x="844302" y="8304759"/>
            <a:ext cx="580430" cy="580430"/>
            <a:chOff x="0" y="0"/>
            <a:chExt cx="773907" cy="773907"/>
          </a:xfrm>
        </p:grpSpPr>
        <p:sp>
          <p:nvSpPr>
            <p:cNvPr id="38" name="Freeform 38"/>
            <p:cNvSpPr/>
            <p:nvPr/>
          </p:nvSpPr>
          <p:spPr>
            <a:xfrm>
              <a:off x="19050" y="19050"/>
              <a:ext cx="735838" cy="735838"/>
            </a:xfrm>
            <a:custGeom>
              <a:avLst/>
              <a:gdLst/>
              <a:ahLst/>
              <a:cxnLst/>
              <a:rect l="l" t="t" r="r" b="b"/>
              <a:pathLst>
                <a:path w="735838" h="735838">
                  <a:moveTo>
                    <a:pt x="0" y="367919"/>
                  </a:moveTo>
                  <a:cubicBezTo>
                    <a:pt x="0" y="164719"/>
                    <a:pt x="164719" y="0"/>
                    <a:pt x="367919" y="0"/>
                  </a:cubicBezTo>
                  <a:cubicBezTo>
                    <a:pt x="571119" y="0"/>
                    <a:pt x="735838" y="164719"/>
                    <a:pt x="735838" y="367919"/>
                  </a:cubicBezTo>
                  <a:cubicBezTo>
                    <a:pt x="735838" y="571119"/>
                    <a:pt x="571119" y="735838"/>
                    <a:pt x="367919" y="735838"/>
                  </a:cubicBezTo>
                  <a:cubicBezTo>
                    <a:pt x="164719" y="735838"/>
                    <a:pt x="0" y="571119"/>
                    <a:pt x="0" y="367919"/>
                  </a:cubicBezTo>
                  <a:close/>
                </a:path>
              </a:pathLst>
            </a:custGeom>
            <a:solidFill>
              <a:srgbClr val="F3F3FF"/>
            </a:solidFill>
          </p:spPr>
        </p:sp>
        <p:sp>
          <p:nvSpPr>
            <p:cNvPr id="39" name="Freeform 39"/>
            <p:cNvSpPr/>
            <p:nvPr/>
          </p:nvSpPr>
          <p:spPr>
            <a:xfrm>
              <a:off x="0" y="0"/>
              <a:ext cx="773938" cy="773938"/>
            </a:xfrm>
            <a:custGeom>
              <a:avLst/>
              <a:gdLst/>
              <a:ahLst/>
              <a:cxnLst/>
              <a:rect l="l" t="t" r="r" b="b"/>
              <a:pathLst>
                <a:path w="773938" h="773938">
                  <a:moveTo>
                    <a:pt x="0" y="386969"/>
                  </a:moveTo>
                  <a:cubicBezTo>
                    <a:pt x="0" y="173228"/>
                    <a:pt x="173228" y="0"/>
                    <a:pt x="386969" y="0"/>
                  </a:cubicBezTo>
                  <a:cubicBezTo>
                    <a:pt x="392811" y="0"/>
                    <a:pt x="398272" y="2667"/>
                    <a:pt x="401828" y="7112"/>
                  </a:cubicBezTo>
                  <a:lnTo>
                    <a:pt x="386969" y="19050"/>
                  </a:lnTo>
                  <a:lnTo>
                    <a:pt x="386969" y="0"/>
                  </a:lnTo>
                  <a:lnTo>
                    <a:pt x="386969" y="19050"/>
                  </a:lnTo>
                  <a:lnTo>
                    <a:pt x="386969" y="0"/>
                  </a:lnTo>
                  <a:cubicBezTo>
                    <a:pt x="600710" y="0"/>
                    <a:pt x="773938" y="173228"/>
                    <a:pt x="773938" y="386969"/>
                  </a:cubicBezTo>
                  <a:cubicBezTo>
                    <a:pt x="773938" y="394208"/>
                    <a:pt x="769874" y="400812"/>
                    <a:pt x="763397" y="403987"/>
                  </a:cubicBezTo>
                  <a:lnTo>
                    <a:pt x="754888" y="386969"/>
                  </a:lnTo>
                  <a:lnTo>
                    <a:pt x="773938" y="386969"/>
                  </a:lnTo>
                  <a:cubicBezTo>
                    <a:pt x="773938" y="600710"/>
                    <a:pt x="600710" y="773938"/>
                    <a:pt x="386969" y="773938"/>
                  </a:cubicBezTo>
                  <a:lnTo>
                    <a:pt x="386969" y="754888"/>
                  </a:lnTo>
                  <a:lnTo>
                    <a:pt x="386969" y="735838"/>
                  </a:lnTo>
                  <a:lnTo>
                    <a:pt x="386969" y="754888"/>
                  </a:lnTo>
                  <a:lnTo>
                    <a:pt x="386969" y="773938"/>
                  </a:lnTo>
                  <a:cubicBezTo>
                    <a:pt x="173228" y="773938"/>
                    <a:pt x="0" y="600710"/>
                    <a:pt x="0" y="386969"/>
                  </a:cubicBezTo>
                  <a:lnTo>
                    <a:pt x="19050" y="386969"/>
                  </a:lnTo>
                  <a:lnTo>
                    <a:pt x="0" y="386969"/>
                  </a:lnTo>
                  <a:moveTo>
                    <a:pt x="38100" y="386969"/>
                  </a:moveTo>
                  <a:lnTo>
                    <a:pt x="19050" y="386969"/>
                  </a:lnTo>
                  <a:lnTo>
                    <a:pt x="38100" y="386969"/>
                  </a:lnTo>
                  <a:cubicBezTo>
                    <a:pt x="38100" y="579628"/>
                    <a:pt x="194310" y="735838"/>
                    <a:pt x="386969" y="735838"/>
                  </a:cubicBezTo>
                  <a:cubicBezTo>
                    <a:pt x="397510" y="735838"/>
                    <a:pt x="406019" y="744347"/>
                    <a:pt x="406019" y="754888"/>
                  </a:cubicBezTo>
                  <a:cubicBezTo>
                    <a:pt x="406019" y="765429"/>
                    <a:pt x="397510" y="773938"/>
                    <a:pt x="386969" y="773938"/>
                  </a:cubicBezTo>
                  <a:cubicBezTo>
                    <a:pt x="376428" y="773938"/>
                    <a:pt x="367919" y="765429"/>
                    <a:pt x="367919" y="754888"/>
                  </a:cubicBezTo>
                  <a:cubicBezTo>
                    <a:pt x="367919" y="744347"/>
                    <a:pt x="376428" y="735838"/>
                    <a:pt x="386969" y="735838"/>
                  </a:cubicBezTo>
                  <a:cubicBezTo>
                    <a:pt x="579628" y="735838"/>
                    <a:pt x="735838" y="579628"/>
                    <a:pt x="735838" y="386969"/>
                  </a:cubicBezTo>
                  <a:cubicBezTo>
                    <a:pt x="735838" y="379730"/>
                    <a:pt x="739902" y="373126"/>
                    <a:pt x="746379" y="369951"/>
                  </a:cubicBezTo>
                  <a:lnTo>
                    <a:pt x="754888" y="386969"/>
                  </a:lnTo>
                  <a:lnTo>
                    <a:pt x="735838" y="386969"/>
                  </a:lnTo>
                  <a:cubicBezTo>
                    <a:pt x="735838" y="194310"/>
                    <a:pt x="579628" y="38100"/>
                    <a:pt x="386969" y="38100"/>
                  </a:cubicBezTo>
                  <a:cubicBezTo>
                    <a:pt x="381127" y="38100"/>
                    <a:pt x="375666" y="35433"/>
                    <a:pt x="372110" y="30988"/>
                  </a:cubicBezTo>
                  <a:lnTo>
                    <a:pt x="386969" y="19050"/>
                  </a:lnTo>
                  <a:lnTo>
                    <a:pt x="386969" y="38100"/>
                  </a:lnTo>
                  <a:cubicBezTo>
                    <a:pt x="194310" y="38100"/>
                    <a:pt x="38100" y="194310"/>
                    <a:pt x="38100" y="386969"/>
                  </a:cubicBezTo>
                  <a:close/>
                </a:path>
              </a:pathLst>
            </a:custGeom>
            <a:solidFill>
              <a:srgbClr val="DA33BF"/>
            </a:solidFill>
          </p:spPr>
        </p:sp>
      </p:grpSp>
      <p:grpSp>
        <p:nvGrpSpPr>
          <p:cNvPr id="40" name="Group 40"/>
          <p:cNvGrpSpPr/>
          <p:nvPr/>
        </p:nvGrpSpPr>
        <p:grpSpPr>
          <a:xfrm>
            <a:off x="1030635" y="8421737"/>
            <a:ext cx="207764" cy="346322"/>
            <a:chOff x="0" y="0"/>
            <a:chExt cx="277018" cy="461763"/>
          </a:xfrm>
        </p:grpSpPr>
        <p:sp>
          <p:nvSpPr>
            <p:cNvPr id="41" name="Freeform 41"/>
            <p:cNvSpPr/>
            <p:nvPr/>
          </p:nvSpPr>
          <p:spPr>
            <a:xfrm>
              <a:off x="0" y="0"/>
              <a:ext cx="277018" cy="461763"/>
            </a:xfrm>
            <a:custGeom>
              <a:avLst/>
              <a:gdLst/>
              <a:ahLst/>
              <a:cxnLst/>
              <a:rect l="l" t="t" r="r" b="b"/>
              <a:pathLst>
                <a:path w="277018" h="461763">
                  <a:moveTo>
                    <a:pt x="0" y="0"/>
                  </a:moveTo>
                  <a:lnTo>
                    <a:pt x="277018" y="0"/>
                  </a:lnTo>
                  <a:lnTo>
                    <a:pt x="277018" y="461763"/>
                  </a:lnTo>
                  <a:lnTo>
                    <a:pt x="0" y="461763"/>
                  </a:lnTo>
                  <a:close/>
                </a:path>
              </a:pathLst>
            </a:custGeom>
            <a:solidFill>
              <a:srgbClr val="000000">
                <a:alpha val="0"/>
              </a:srgbClr>
            </a:solidFill>
          </p:spPr>
        </p:sp>
        <p:sp>
          <p:nvSpPr>
            <p:cNvPr id="42" name="TextBox 42"/>
            <p:cNvSpPr txBox="1"/>
            <p:nvPr/>
          </p:nvSpPr>
          <p:spPr>
            <a:xfrm>
              <a:off x="0" y="57150"/>
              <a:ext cx="277018" cy="404613"/>
            </a:xfrm>
            <a:prstGeom prst="rect">
              <a:avLst/>
            </a:prstGeom>
          </p:spPr>
          <p:txBody>
            <a:bodyPr lIns="0" tIns="0" rIns="0" bIns="0" rtlCol="0" anchor="t"/>
            <a:lstStyle/>
            <a:p>
              <a:pPr algn="ctr">
                <a:lnSpc>
                  <a:spcPts val="2687"/>
                </a:lnSpc>
              </a:pPr>
              <a:r>
                <a:rPr lang="en-US" sz="2687" b="1">
                  <a:solidFill>
                    <a:srgbClr val="00002E"/>
                  </a:solidFill>
                  <a:latin typeface="Nunito Bold"/>
                  <a:ea typeface="Nunito Bold"/>
                  <a:cs typeface="Nunito Bold"/>
                  <a:sym typeface="Nunito Bold"/>
                </a:rPr>
                <a:t>3</a:t>
              </a:r>
            </a:p>
          </p:txBody>
        </p:sp>
      </p:grpSp>
      <p:grpSp>
        <p:nvGrpSpPr>
          <p:cNvPr id="43" name="Group 43"/>
          <p:cNvGrpSpPr/>
          <p:nvPr/>
        </p:nvGrpSpPr>
        <p:grpSpPr>
          <a:xfrm>
            <a:off x="1655712" y="8319046"/>
            <a:ext cx="2885926" cy="360610"/>
            <a:chOff x="0" y="0"/>
            <a:chExt cx="3847902" cy="480813"/>
          </a:xfrm>
        </p:grpSpPr>
        <p:sp>
          <p:nvSpPr>
            <p:cNvPr id="44" name="Freeform 44"/>
            <p:cNvSpPr/>
            <p:nvPr/>
          </p:nvSpPr>
          <p:spPr>
            <a:xfrm>
              <a:off x="0" y="0"/>
              <a:ext cx="3847902" cy="480813"/>
            </a:xfrm>
            <a:custGeom>
              <a:avLst/>
              <a:gdLst/>
              <a:ahLst/>
              <a:cxnLst/>
              <a:rect l="l" t="t" r="r" b="b"/>
              <a:pathLst>
                <a:path w="3847902" h="480813">
                  <a:moveTo>
                    <a:pt x="0" y="0"/>
                  </a:moveTo>
                  <a:lnTo>
                    <a:pt x="3847902" y="0"/>
                  </a:lnTo>
                  <a:lnTo>
                    <a:pt x="3847902" y="480813"/>
                  </a:lnTo>
                  <a:lnTo>
                    <a:pt x="0" y="480813"/>
                  </a:lnTo>
                  <a:close/>
                </a:path>
              </a:pathLst>
            </a:custGeom>
            <a:solidFill>
              <a:srgbClr val="000000">
                <a:alpha val="0"/>
              </a:srgbClr>
            </a:solidFill>
          </p:spPr>
        </p:sp>
        <p:sp>
          <p:nvSpPr>
            <p:cNvPr id="45" name="TextBox 45"/>
            <p:cNvSpPr txBox="1"/>
            <p:nvPr/>
          </p:nvSpPr>
          <p:spPr>
            <a:xfrm>
              <a:off x="0" y="-19050"/>
              <a:ext cx="3847902" cy="499863"/>
            </a:xfrm>
            <a:prstGeom prst="rect">
              <a:avLst/>
            </a:prstGeom>
          </p:spPr>
          <p:txBody>
            <a:bodyPr lIns="0" tIns="0" rIns="0" bIns="0" rtlCol="0" anchor="t"/>
            <a:lstStyle/>
            <a:p>
              <a:pPr algn="l">
                <a:lnSpc>
                  <a:spcPts val="2812"/>
                </a:lnSpc>
              </a:pPr>
              <a:r>
                <a:rPr lang="en-US" sz="2249" b="1">
                  <a:solidFill>
                    <a:srgbClr val="00002E"/>
                  </a:solidFill>
                  <a:latin typeface="Nunito Bold"/>
                  <a:ea typeface="Nunito Bold"/>
                  <a:cs typeface="Nunito Bold"/>
                  <a:sym typeface="Nunito Bold"/>
                </a:rPr>
                <a:t>Sınırlamalar</a:t>
              </a:r>
            </a:p>
          </p:txBody>
        </p:sp>
      </p:grpSp>
      <p:grpSp>
        <p:nvGrpSpPr>
          <p:cNvPr id="46" name="Group 46"/>
          <p:cNvGrpSpPr/>
          <p:nvPr/>
        </p:nvGrpSpPr>
        <p:grpSpPr>
          <a:xfrm>
            <a:off x="1655712" y="8826699"/>
            <a:ext cx="8915697" cy="784622"/>
            <a:chOff x="0" y="0"/>
            <a:chExt cx="11887597" cy="1046163"/>
          </a:xfrm>
        </p:grpSpPr>
        <p:sp>
          <p:nvSpPr>
            <p:cNvPr id="47" name="Freeform 47"/>
            <p:cNvSpPr/>
            <p:nvPr/>
          </p:nvSpPr>
          <p:spPr>
            <a:xfrm>
              <a:off x="0" y="0"/>
              <a:ext cx="11887597" cy="1046163"/>
            </a:xfrm>
            <a:custGeom>
              <a:avLst/>
              <a:gdLst/>
              <a:ahLst/>
              <a:cxnLst/>
              <a:rect l="l" t="t" r="r" b="b"/>
              <a:pathLst>
                <a:path w="11887597" h="1046163">
                  <a:moveTo>
                    <a:pt x="0" y="0"/>
                  </a:moveTo>
                  <a:lnTo>
                    <a:pt x="11887597" y="0"/>
                  </a:lnTo>
                  <a:lnTo>
                    <a:pt x="11887597" y="1046163"/>
                  </a:lnTo>
                  <a:lnTo>
                    <a:pt x="0" y="1046163"/>
                  </a:lnTo>
                  <a:close/>
                </a:path>
              </a:pathLst>
            </a:custGeom>
            <a:solidFill>
              <a:srgbClr val="000000">
                <a:alpha val="0"/>
              </a:srgbClr>
            </a:solidFill>
          </p:spPr>
        </p:sp>
        <p:sp>
          <p:nvSpPr>
            <p:cNvPr id="48" name="TextBox 48"/>
            <p:cNvSpPr txBox="1"/>
            <p:nvPr/>
          </p:nvSpPr>
          <p:spPr>
            <a:xfrm>
              <a:off x="0" y="-66675"/>
              <a:ext cx="11887597" cy="1112838"/>
            </a:xfrm>
            <a:prstGeom prst="rect">
              <a:avLst/>
            </a:prstGeom>
          </p:spPr>
          <p:txBody>
            <a:bodyPr lIns="0" tIns="0" rIns="0" bIns="0" rtlCol="0" anchor="t"/>
            <a:lstStyle/>
            <a:p>
              <a:pPr algn="l">
                <a:lnSpc>
                  <a:spcPts val="3062"/>
                </a:lnSpc>
              </a:pPr>
              <a:r>
                <a:rPr lang="en-US" sz="1874">
                  <a:solidFill>
                    <a:srgbClr val="00002E"/>
                  </a:solidFill>
                  <a:latin typeface="PT Sans"/>
                  <a:ea typeface="PT Sans"/>
                  <a:cs typeface="PT Sans"/>
                  <a:sym typeface="PT Sans"/>
                </a:rPr>
                <a:t>Birbirine yakın gemileri ayırt etmekte zorlanır. Karmaşık deniz ortamlarında performansı düşebilir.</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grpSp>
        <p:nvGrpSpPr>
          <p:cNvPr id="6" name="Group 6"/>
          <p:cNvGrpSpPr/>
          <p:nvPr/>
        </p:nvGrpSpPr>
        <p:grpSpPr>
          <a:xfrm>
            <a:off x="7700814" y="681632"/>
            <a:ext cx="9744372" cy="2124372"/>
            <a:chOff x="0" y="0"/>
            <a:chExt cx="12992497" cy="2832497"/>
          </a:xfrm>
        </p:grpSpPr>
        <p:sp>
          <p:nvSpPr>
            <p:cNvPr id="7" name="Freeform 7"/>
            <p:cNvSpPr/>
            <p:nvPr/>
          </p:nvSpPr>
          <p:spPr>
            <a:xfrm>
              <a:off x="0" y="0"/>
              <a:ext cx="12992497" cy="2832497"/>
            </a:xfrm>
            <a:custGeom>
              <a:avLst/>
              <a:gdLst/>
              <a:ahLst/>
              <a:cxnLst/>
              <a:rect l="l" t="t" r="r" b="b"/>
              <a:pathLst>
                <a:path w="12992497" h="2832497">
                  <a:moveTo>
                    <a:pt x="0" y="0"/>
                  </a:moveTo>
                  <a:lnTo>
                    <a:pt x="12992497" y="0"/>
                  </a:lnTo>
                  <a:lnTo>
                    <a:pt x="12992497" y="2832497"/>
                  </a:lnTo>
                  <a:lnTo>
                    <a:pt x="0" y="2832497"/>
                  </a:lnTo>
                  <a:close/>
                </a:path>
              </a:pathLst>
            </a:custGeom>
            <a:solidFill>
              <a:srgbClr val="000000">
                <a:alpha val="0"/>
              </a:srgbClr>
            </a:solidFill>
          </p:spPr>
        </p:sp>
        <p:sp>
          <p:nvSpPr>
            <p:cNvPr id="8" name="TextBox 8"/>
            <p:cNvSpPr txBox="1"/>
            <p:nvPr/>
          </p:nvSpPr>
          <p:spPr>
            <a:xfrm>
              <a:off x="0" y="-28575"/>
              <a:ext cx="12992497" cy="2861072"/>
            </a:xfrm>
            <a:prstGeom prst="rect">
              <a:avLst/>
            </a:prstGeom>
          </p:spPr>
          <p:txBody>
            <a:bodyPr lIns="0" tIns="0" rIns="0" bIns="0" rtlCol="0" anchor="t"/>
            <a:lstStyle/>
            <a:p>
              <a:pPr algn="l">
                <a:lnSpc>
                  <a:spcPts val="5562"/>
                </a:lnSpc>
              </a:pPr>
              <a:r>
                <a:rPr lang="en-US" sz="4437" b="1">
                  <a:solidFill>
                    <a:srgbClr val="00002E"/>
                  </a:solidFill>
                  <a:latin typeface="Nunito Bold"/>
                  <a:ea typeface="Nunito Bold"/>
                  <a:cs typeface="Nunito Bold"/>
                  <a:sym typeface="Nunito Bold"/>
                </a:rPr>
                <a:t>SAR Tabanlı Gemi Tespiti için CNN Algoritmaları: Hava Koşullarından Bağımsız Çözüm</a:t>
              </a:r>
            </a:p>
          </p:txBody>
        </p:sp>
      </p:grpSp>
      <p:grpSp>
        <p:nvGrpSpPr>
          <p:cNvPr id="9" name="Group 9"/>
          <p:cNvGrpSpPr/>
          <p:nvPr/>
        </p:nvGrpSpPr>
        <p:grpSpPr>
          <a:xfrm>
            <a:off x="7700814" y="3167211"/>
            <a:ext cx="9744372" cy="1925836"/>
            <a:chOff x="0" y="0"/>
            <a:chExt cx="12992497" cy="2567782"/>
          </a:xfrm>
        </p:grpSpPr>
        <p:sp>
          <p:nvSpPr>
            <p:cNvPr id="10" name="Freeform 10"/>
            <p:cNvSpPr/>
            <p:nvPr/>
          </p:nvSpPr>
          <p:spPr>
            <a:xfrm>
              <a:off x="0" y="0"/>
              <a:ext cx="12992497" cy="2567782"/>
            </a:xfrm>
            <a:custGeom>
              <a:avLst/>
              <a:gdLst/>
              <a:ahLst/>
              <a:cxnLst/>
              <a:rect l="l" t="t" r="r" b="b"/>
              <a:pathLst>
                <a:path w="12992497" h="2567782">
                  <a:moveTo>
                    <a:pt x="0" y="0"/>
                  </a:moveTo>
                  <a:lnTo>
                    <a:pt x="12992497" y="0"/>
                  </a:lnTo>
                  <a:lnTo>
                    <a:pt x="12992497" y="2567782"/>
                  </a:lnTo>
                  <a:lnTo>
                    <a:pt x="0" y="2567782"/>
                  </a:lnTo>
                  <a:close/>
                </a:path>
              </a:pathLst>
            </a:custGeom>
            <a:solidFill>
              <a:srgbClr val="000000">
                <a:alpha val="0"/>
              </a:srgbClr>
            </a:solidFill>
          </p:spPr>
        </p:sp>
        <p:sp>
          <p:nvSpPr>
            <p:cNvPr id="11" name="TextBox 11"/>
            <p:cNvSpPr txBox="1"/>
            <p:nvPr/>
          </p:nvSpPr>
          <p:spPr>
            <a:xfrm>
              <a:off x="0" y="-66675"/>
              <a:ext cx="12992497" cy="2634457"/>
            </a:xfrm>
            <a:prstGeom prst="rect">
              <a:avLst/>
            </a:prstGeom>
          </p:spPr>
          <p:txBody>
            <a:bodyPr lIns="0" tIns="0" rIns="0" bIns="0" rtlCol="0" anchor="t"/>
            <a:lstStyle/>
            <a:p>
              <a:pPr algn="l">
                <a:lnSpc>
                  <a:spcPts val="3000"/>
                </a:lnSpc>
              </a:pPr>
              <a:r>
                <a:rPr lang="en-US" sz="1874">
                  <a:solidFill>
                    <a:srgbClr val="00002E"/>
                  </a:solidFill>
                  <a:latin typeface="PT Sans"/>
                  <a:ea typeface="PT Sans"/>
                  <a:cs typeface="PT Sans"/>
                  <a:sym typeface="PT Sans"/>
                </a:rPr>
                <a:t> Türkiye LiDAR Dergisi'nde yayınlanan bu çalışma, SAR (Sentetik Açıklıklı Radar) görüntülerinde Faster R-CNN algoritmasını kullanarak gemi tespiti yöntemlerini ele almaktadır. SAR görüntüleri, hava koşullarından bağımsız olarak yüksek çözünürlüklü deniz yüzeyi görüntüleri sağlayarak gemi tespiti için etkili bir yöntem sunmaktadır. Faster R-CNN algoritması ile %86.11 doğruluk oranı elde edilmiştir.</a:t>
              </a:r>
            </a:p>
          </p:txBody>
        </p:sp>
      </p:grpSp>
      <p:grpSp>
        <p:nvGrpSpPr>
          <p:cNvPr id="12" name="Group 12"/>
          <p:cNvGrpSpPr/>
          <p:nvPr/>
        </p:nvGrpSpPr>
        <p:grpSpPr>
          <a:xfrm>
            <a:off x="7686526" y="5349627"/>
            <a:ext cx="4780360" cy="2221409"/>
            <a:chOff x="0" y="0"/>
            <a:chExt cx="6373813" cy="2961878"/>
          </a:xfrm>
        </p:grpSpPr>
        <p:sp>
          <p:nvSpPr>
            <p:cNvPr id="13" name="Freeform 13"/>
            <p:cNvSpPr/>
            <p:nvPr/>
          </p:nvSpPr>
          <p:spPr>
            <a:xfrm>
              <a:off x="19050" y="19050"/>
              <a:ext cx="6335649" cy="2923794"/>
            </a:xfrm>
            <a:custGeom>
              <a:avLst/>
              <a:gdLst/>
              <a:ahLst/>
              <a:cxnLst/>
              <a:rect l="l" t="t" r="r" b="b"/>
              <a:pathLst>
                <a:path w="6335649" h="2923794">
                  <a:moveTo>
                    <a:pt x="0" y="481711"/>
                  </a:moveTo>
                  <a:cubicBezTo>
                    <a:pt x="0" y="215646"/>
                    <a:pt x="217170" y="0"/>
                    <a:pt x="485013" y="0"/>
                  </a:cubicBezTo>
                  <a:lnTo>
                    <a:pt x="5850636" y="0"/>
                  </a:lnTo>
                  <a:cubicBezTo>
                    <a:pt x="6118479" y="0"/>
                    <a:pt x="6335649" y="215646"/>
                    <a:pt x="6335649" y="481711"/>
                  </a:cubicBezTo>
                  <a:lnTo>
                    <a:pt x="6335649" y="2442083"/>
                  </a:lnTo>
                  <a:cubicBezTo>
                    <a:pt x="6335649" y="2708148"/>
                    <a:pt x="6118479" y="2923794"/>
                    <a:pt x="5850636" y="2923794"/>
                  </a:cubicBezTo>
                  <a:lnTo>
                    <a:pt x="485013" y="2923794"/>
                  </a:lnTo>
                  <a:cubicBezTo>
                    <a:pt x="217170" y="2923794"/>
                    <a:pt x="0" y="2708148"/>
                    <a:pt x="0" y="2442083"/>
                  </a:cubicBezTo>
                  <a:close/>
                </a:path>
              </a:pathLst>
            </a:custGeom>
            <a:solidFill>
              <a:srgbClr val="F3F3FF"/>
            </a:solidFill>
          </p:spPr>
        </p:sp>
        <p:sp>
          <p:nvSpPr>
            <p:cNvPr id="14" name="Freeform 14"/>
            <p:cNvSpPr/>
            <p:nvPr/>
          </p:nvSpPr>
          <p:spPr>
            <a:xfrm>
              <a:off x="0" y="0"/>
              <a:ext cx="6373749" cy="2961894"/>
            </a:xfrm>
            <a:custGeom>
              <a:avLst/>
              <a:gdLst/>
              <a:ahLst/>
              <a:cxnLst/>
              <a:rect l="l" t="t" r="r" b="b"/>
              <a:pathLst>
                <a:path w="6373749" h="2961894">
                  <a:moveTo>
                    <a:pt x="0" y="500761"/>
                  </a:moveTo>
                  <a:cubicBezTo>
                    <a:pt x="0" y="224028"/>
                    <a:pt x="225806" y="0"/>
                    <a:pt x="504063" y="0"/>
                  </a:cubicBezTo>
                  <a:lnTo>
                    <a:pt x="5869686" y="0"/>
                  </a:lnTo>
                  <a:lnTo>
                    <a:pt x="5869686" y="19050"/>
                  </a:lnTo>
                  <a:lnTo>
                    <a:pt x="5869686" y="0"/>
                  </a:lnTo>
                  <a:cubicBezTo>
                    <a:pt x="6147943" y="0"/>
                    <a:pt x="6373749" y="224028"/>
                    <a:pt x="6373749" y="500761"/>
                  </a:cubicBezTo>
                  <a:lnTo>
                    <a:pt x="6354699" y="500761"/>
                  </a:lnTo>
                  <a:lnTo>
                    <a:pt x="6373749" y="500761"/>
                  </a:lnTo>
                  <a:lnTo>
                    <a:pt x="6373749" y="2461133"/>
                  </a:lnTo>
                  <a:lnTo>
                    <a:pt x="6354699" y="2461133"/>
                  </a:lnTo>
                  <a:lnTo>
                    <a:pt x="6373749" y="2461133"/>
                  </a:lnTo>
                  <a:cubicBezTo>
                    <a:pt x="6373749" y="2737739"/>
                    <a:pt x="6147943" y="2961894"/>
                    <a:pt x="5869686" y="2961894"/>
                  </a:cubicBezTo>
                  <a:lnTo>
                    <a:pt x="5869686" y="2942844"/>
                  </a:lnTo>
                  <a:lnTo>
                    <a:pt x="5869686" y="2961894"/>
                  </a:lnTo>
                  <a:lnTo>
                    <a:pt x="504063" y="2961894"/>
                  </a:lnTo>
                  <a:lnTo>
                    <a:pt x="504063" y="2942844"/>
                  </a:lnTo>
                  <a:lnTo>
                    <a:pt x="504063" y="2961894"/>
                  </a:lnTo>
                  <a:cubicBezTo>
                    <a:pt x="225806" y="2961894"/>
                    <a:pt x="0" y="2737866"/>
                    <a:pt x="0" y="2461133"/>
                  </a:cubicBezTo>
                  <a:lnTo>
                    <a:pt x="0" y="500761"/>
                  </a:lnTo>
                  <a:lnTo>
                    <a:pt x="19050" y="500761"/>
                  </a:lnTo>
                  <a:lnTo>
                    <a:pt x="0" y="500761"/>
                  </a:lnTo>
                  <a:moveTo>
                    <a:pt x="38100" y="500761"/>
                  </a:moveTo>
                  <a:lnTo>
                    <a:pt x="38100" y="2461133"/>
                  </a:lnTo>
                  <a:lnTo>
                    <a:pt x="19050" y="2461133"/>
                  </a:lnTo>
                  <a:lnTo>
                    <a:pt x="38100" y="2461133"/>
                  </a:lnTo>
                  <a:cubicBezTo>
                    <a:pt x="38100" y="2716530"/>
                    <a:pt x="246634" y="2923794"/>
                    <a:pt x="504063" y="2923794"/>
                  </a:cubicBezTo>
                  <a:lnTo>
                    <a:pt x="5869686" y="2923794"/>
                  </a:lnTo>
                  <a:cubicBezTo>
                    <a:pt x="6127115" y="2923794"/>
                    <a:pt x="6335649" y="2716530"/>
                    <a:pt x="6335649" y="2461133"/>
                  </a:cubicBezTo>
                  <a:lnTo>
                    <a:pt x="6335649" y="500761"/>
                  </a:lnTo>
                  <a:cubicBezTo>
                    <a:pt x="6335776" y="245364"/>
                    <a:pt x="6127242" y="38100"/>
                    <a:pt x="5869686" y="38100"/>
                  </a:cubicBezTo>
                  <a:lnTo>
                    <a:pt x="504063" y="38100"/>
                  </a:lnTo>
                  <a:lnTo>
                    <a:pt x="504063" y="19050"/>
                  </a:lnTo>
                  <a:lnTo>
                    <a:pt x="504063" y="38100"/>
                  </a:lnTo>
                  <a:cubicBezTo>
                    <a:pt x="246634" y="38100"/>
                    <a:pt x="38100" y="245364"/>
                    <a:pt x="38100" y="500761"/>
                  </a:cubicBezTo>
                  <a:close/>
                </a:path>
              </a:pathLst>
            </a:custGeom>
            <a:solidFill>
              <a:srgbClr val="2D4DF2"/>
            </a:solidFill>
          </p:spPr>
        </p:sp>
      </p:grpSp>
      <p:grpSp>
        <p:nvGrpSpPr>
          <p:cNvPr id="15" name="Group 15"/>
          <p:cNvGrpSpPr/>
          <p:nvPr/>
        </p:nvGrpSpPr>
        <p:grpSpPr>
          <a:xfrm>
            <a:off x="7970192" y="5633294"/>
            <a:ext cx="2833241" cy="354211"/>
            <a:chOff x="0" y="0"/>
            <a:chExt cx="3777655" cy="472282"/>
          </a:xfrm>
        </p:grpSpPr>
        <p:sp>
          <p:nvSpPr>
            <p:cNvPr id="16" name="Freeform 16"/>
            <p:cNvSpPr/>
            <p:nvPr/>
          </p:nvSpPr>
          <p:spPr>
            <a:xfrm>
              <a:off x="0" y="0"/>
              <a:ext cx="3777655" cy="472282"/>
            </a:xfrm>
            <a:custGeom>
              <a:avLst/>
              <a:gdLst/>
              <a:ahLst/>
              <a:cxnLst/>
              <a:rect l="l" t="t" r="r" b="b"/>
              <a:pathLst>
                <a:path w="3777655" h="472282">
                  <a:moveTo>
                    <a:pt x="0" y="0"/>
                  </a:moveTo>
                  <a:lnTo>
                    <a:pt x="3777655" y="0"/>
                  </a:lnTo>
                  <a:lnTo>
                    <a:pt x="3777655" y="472282"/>
                  </a:lnTo>
                  <a:lnTo>
                    <a:pt x="0" y="472282"/>
                  </a:lnTo>
                  <a:close/>
                </a:path>
              </a:pathLst>
            </a:custGeom>
            <a:solidFill>
              <a:srgbClr val="000000">
                <a:alpha val="0"/>
              </a:srgbClr>
            </a:solidFill>
          </p:spPr>
        </p:sp>
        <p:sp>
          <p:nvSpPr>
            <p:cNvPr id="17" name="TextBox 17"/>
            <p:cNvSpPr txBox="1"/>
            <p:nvPr/>
          </p:nvSpPr>
          <p:spPr>
            <a:xfrm>
              <a:off x="0" y="-9525"/>
              <a:ext cx="3777655" cy="481807"/>
            </a:xfrm>
            <a:prstGeom prst="rect">
              <a:avLst/>
            </a:prstGeom>
          </p:spPr>
          <p:txBody>
            <a:bodyPr lIns="0" tIns="0" rIns="0" bIns="0" rtlCol="0" anchor="t"/>
            <a:lstStyle/>
            <a:p>
              <a:pPr algn="l">
                <a:lnSpc>
                  <a:spcPts val="2750"/>
                </a:lnSpc>
              </a:pPr>
              <a:r>
                <a:rPr lang="en-US" sz="2187" b="1">
                  <a:solidFill>
                    <a:srgbClr val="00002E"/>
                  </a:solidFill>
                  <a:latin typeface="Nunito Bold"/>
                  <a:ea typeface="Nunito Bold"/>
                  <a:cs typeface="Nunito Bold"/>
                  <a:sym typeface="Nunito Bold"/>
                </a:rPr>
                <a:t>SAR Görüntüleri</a:t>
              </a:r>
            </a:p>
          </p:txBody>
        </p:sp>
      </p:grpSp>
      <p:grpSp>
        <p:nvGrpSpPr>
          <p:cNvPr id="18" name="Group 18"/>
          <p:cNvGrpSpPr/>
          <p:nvPr/>
        </p:nvGrpSpPr>
        <p:grpSpPr>
          <a:xfrm>
            <a:off x="7970192" y="6131867"/>
            <a:ext cx="4213026" cy="1155501"/>
            <a:chOff x="0" y="0"/>
            <a:chExt cx="5617368" cy="1540668"/>
          </a:xfrm>
        </p:grpSpPr>
        <p:sp>
          <p:nvSpPr>
            <p:cNvPr id="19" name="Freeform 19"/>
            <p:cNvSpPr/>
            <p:nvPr/>
          </p:nvSpPr>
          <p:spPr>
            <a:xfrm>
              <a:off x="0" y="0"/>
              <a:ext cx="5617368" cy="1540668"/>
            </a:xfrm>
            <a:custGeom>
              <a:avLst/>
              <a:gdLst/>
              <a:ahLst/>
              <a:cxnLst/>
              <a:rect l="l" t="t" r="r" b="b"/>
              <a:pathLst>
                <a:path w="5617368" h="1540668">
                  <a:moveTo>
                    <a:pt x="0" y="0"/>
                  </a:moveTo>
                  <a:lnTo>
                    <a:pt x="5617368" y="0"/>
                  </a:lnTo>
                  <a:lnTo>
                    <a:pt x="5617368" y="1540668"/>
                  </a:lnTo>
                  <a:lnTo>
                    <a:pt x="0" y="1540668"/>
                  </a:lnTo>
                  <a:close/>
                </a:path>
              </a:pathLst>
            </a:custGeom>
            <a:solidFill>
              <a:srgbClr val="000000">
                <a:alpha val="0"/>
              </a:srgbClr>
            </a:solidFill>
          </p:spPr>
        </p:sp>
        <p:sp>
          <p:nvSpPr>
            <p:cNvPr id="20" name="TextBox 20"/>
            <p:cNvSpPr txBox="1"/>
            <p:nvPr/>
          </p:nvSpPr>
          <p:spPr>
            <a:xfrm>
              <a:off x="0" y="-66675"/>
              <a:ext cx="5617368" cy="1607343"/>
            </a:xfrm>
            <a:prstGeom prst="rect">
              <a:avLst/>
            </a:prstGeom>
          </p:spPr>
          <p:txBody>
            <a:bodyPr lIns="0" tIns="0" rIns="0" bIns="0" rtlCol="0" anchor="t"/>
            <a:lstStyle/>
            <a:p>
              <a:pPr algn="l">
                <a:lnSpc>
                  <a:spcPts val="3000"/>
                </a:lnSpc>
              </a:pPr>
              <a:r>
                <a:rPr lang="en-US" sz="1874">
                  <a:solidFill>
                    <a:srgbClr val="00002E"/>
                  </a:solidFill>
                  <a:latin typeface="PT Sans"/>
                  <a:ea typeface="PT Sans"/>
                  <a:cs typeface="PT Sans"/>
                  <a:sym typeface="PT Sans"/>
                </a:rPr>
                <a:t>Hava koşullarından bağımsız olarak yüksek çözünürlüklü deniz yüzeyi görüntüleri sağlar.</a:t>
              </a:r>
            </a:p>
          </p:txBody>
        </p:sp>
      </p:grpSp>
      <p:grpSp>
        <p:nvGrpSpPr>
          <p:cNvPr id="21" name="Group 21"/>
          <p:cNvGrpSpPr/>
          <p:nvPr/>
        </p:nvGrpSpPr>
        <p:grpSpPr>
          <a:xfrm>
            <a:off x="12679115" y="5349627"/>
            <a:ext cx="4780360" cy="2221409"/>
            <a:chOff x="0" y="0"/>
            <a:chExt cx="6373813" cy="2961878"/>
          </a:xfrm>
        </p:grpSpPr>
        <p:sp>
          <p:nvSpPr>
            <p:cNvPr id="22" name="Freeform 22"/>
            <p:cNvSpPr/>
            <p:nvPr/>
          </p:nvSpPr>
          <p:spPr>
            <a:xfrm>
              <a:off x="19050" y="19050"/>
              <a:ext cx="6335649" cy="2923794"/>
            </a:xfrm>
            <a:custGeom>
              <a:avLst/>
              <a:gdLst/>
              <a:ahLst/>
              <a:cxnLst/>
              <a:rect l="l" t="t" r="r" b="b"/>
              <a:pathLst>
                <a:path w="6335649" h="2923794">
                  <a:moveTo>
                    <a:pt x="0" y="481711"/>
                  </a:moveTo>
                  <a:cubicBezTo>
                    <a:pt x="0" y="215646"/>
                    <a:pt x="217170" y="0"/>
                    <a:pt x="485013" y="0"/>
                  </a:cubicBezTo>
                  <a:lnTo>
                    <a:pt x="5850636" y="0"/>
                  </a:lnTo>
                  <a:cubicBezTo>
                    <a:pt x="6118479" y="0"/>
                    <a:pt x="6335649" y="215646"/>
                    <a:pt x="6335649" y="481711"/>
                  </a:cubicBezTo>
                  <a:lnTo>
                    <a:pt x="6335649" y="2442083"/>
                  </a:lnTo>
                  <a:cubicBezTo>
                    <a:pt x="6335649" y="2708148"/>
                    <a:pt x="6118479" y="2923794"/>
                    <a:pt x="5850636" y="2923794"/>
                  </a:cubicBezTo>
                  <a:lnTo>
                    <a:pt x="485013" y="2923794"/>
                  </a:lnTo>
                  <a:cubicBezTo>
                    <a:pt x="217170" y="2923794"/>
                    <a:pt x="0" y="2708148"/>
                    <a:pt x="0" y="2442083"/>
                  </a:cubicBezTo>
                  <a:close/>
                </a:path>
              </a:pathLst>
            </a:custGeom>
            <a:solidFill>
              <a:srgbClr val="F3F3FF"/>
            </a:solidFill>
          </p:spPr>
        </p:sp>
        <p:sp>
          <p:nvSpPr>
            <p:cNvPr id="23" name="Freeform 23"/>
            <p:cNvSpPr/>
            <p:nvPr/>
          </p:nvSpPr>
          <p:spPr>
            <a:xfrm>
              <a:off x="0" y="0"/>
              <a:ext cx="6373749" cy="2961894"/>
            </a:xfrm>
            <a:custGeom>
              <a:avLst/>
              <a:gdLst/>
              <a:ahLst/>
              <a:cxnLst/>
              <a:rect l="l" t="t" r="r" b="b"/>
              <a:pathLst>
                <a:path w="6373749" h="2961894">
                  <a:moveTo>
                    <a:pt x="0" y="500761"/>
                  </a:moveTo>
                  <a:cubicBezTo>
                    <a:pt x="0" y="224028"/>
                    <a:pt x="225806" y="0"/>
                    <a:pt x="504063" y="0"/>
                  </a:cubicBezTo>
                  <a:lnTo>
                    <a:pt x="5869686" y="0"/>
                  </a:lnTo>
                  <a:lnTo>
                    <a:pt x="5869686" y="19050"/>
                  </a:lnTo>
                  <a:lnTo>
                    <a:pt x="5869686" y="0"/>
                  </a:lnTo>
                  <a:cubicBezTo>
                    <a:pt x="6147943" y="0"/>
                    <a:pt x="6373749" y="224028"/>
                    <a:pt x="6373749" y="500761"/>
                  </a:cubicBezTo>
                  <a:lnTo>
                    <a:pt x="6354699" y="500761"/>
                  </a:lnTo>
                  <a:lnTo>
                    <a:pt x="6373749" y="500761"/>
                  </a:lnTo>
                  <a:lnTo>
                    <a:pt x="6373749" y="2461133"/>
                  </a:lnTo>
                  <a:lnTo>
                    <a:pt x="6354699" y="2461133"/>
                  </a:lnTo>
                  <a:lnTo>
                    <a:pt x="6373749" y="2461133"/>
                  </a:lnTo>
                  <a:cubicBezTo>
                    <a:pt x="6373749" y="2737739"/>
                    <a:pt x="6147943" y="2961894"/>
                    <a:pt x="5869686" y="2961894"/>
                  </a:cubicBezTo>
                  <a:lnTo>
                    <a:pt x="5869686" y="2942844"/>
                  </a:lnTo>
                  <a:lnTo>
                    <a:pt x="5869686" y="2961894"/>
                  </a:lnTo>
                  <a:lnTo>
                    <a:pt x="504063" y="2961894"/>
                  </a:lnTo>
                  <a:lnTo>
                    <a:pt x="504063" y="2942844"/>
                  </a:lnTo>
                  <a:lnTo>
                    <a:pt x="504063" y="2961894"/>
                  </a:lnTo>
                  <a:cubicBezTo>
                    <a:pt x="225806" y="2961894"/>
                    <a:pt x="0" y="2737866"/>
                    <a:pt x="0" y="2461133"/>
                  </a:cubicBezTo>
                  <a:lnTo>
                    <a:pt x="0" y="500761"/>
                  </a:lnTo>
                  <a:lnTo>
                    <a:pt x="19050" y="500761"/>
                  </a:lnTo>
                  <a:lnTo>
                    <a:pt x="0" y="500761"/>
                  </a:lnTo>
                  <a:moveTo>
                    <a:pt x="38100" y="500761"/>
                  </a:moveTo>
                  <a:lnTo>
                    <a:pt x="38100" y="2461133"/>
                  </a:lnTo>
                  <a:lnTo>
                    <a:pt x="19050" y="2461133"/>
                  </a:lnTo>
                  <a:lnTo>
                    <a:pt x="38100" y="2461133"/>
                  </a:lnTo>
                  <a:cubicBezTo>
                    <a:pt x="38100" y="2716530"/>
                    <a:pt x="246634" y="2923794"/>
                    <a:pt x="504063" y="2923794"/>
                  </a:cubicBezTo>
                  <a:lnTo>
                    <a:pt x="5869686" y="2923794"/>
                  </a:lnTo>
                  <a:cubicBezTo>
                    <a:pt x="6127115" y="2923794"/>
                    <a:pt x="6335649" y="2716530"/>
                    <a:pt x="6335649" y="2461133"/>
                  </a:cubicBezTo>
                  <a:lnTo>
                    <a:pt x="6335649" y="500761"/>
                  </a:lnTo>
                  <a:cubicBezTo>
                    <a:pt x="6335776" y="245364"/>
                    <a:pt x="6127242" y="38100"/>
                    <a:pt x="5869686" y="38100"/>
                  </a:cubicBezTo>
                  <a:lnTo>
                    <a:pt x="504063" y="38100"/>
                  </a:lnTo>
                  <a:lnTo>
                    <a:pt x="504063" y="19050"/>
                  </a:lnTo>
                  <a:lnTo>
                    <a:pt x="504063" y="38100"/>
                  </a:lnTo>
                  <a:cubicBezTo>
                    <a:pt x="246634" y="38100"/>
                    <a:pt x="38100" y="245364"/>
                    <a:pt x="38100" y="500761"/>
                  </a:cubicBezTo>
                  <a:close/>
                </a:path>
              </a:pathLst>
            </a:custGeom>
            <a:solidFill>
              <a:srgbClr val="018CE1"/>
            </a:solidFill>
          </p:spPr>
        </p:sp>
      </p:grpSp>
      <p:grpSp>
        <p:nvGrpSpPr>
          <p:cNvPr id="24" name="Group 24"/>
          <p:cNvGrpSpPr/>
          <p:nvPr/>
        </p:nvGrpSpPr>
        <p:grpSpPr>
          <a:xfrm>
            <a:off x="12962781" y="5633294"/>
            <a:ext cx="2833241" cy="354211"/>
            <a:chOff x="0" y="0"/>
            <a:chExt cx="3777655" cy="472282"/>
          </a:xfrm>
        </p:grpSpPr>
        <p:sp>
          <p:nvSpPr>
            <p:cNvPr id="25" name="Freeform 25"/>
            <p:cNvSpPr/>
            <p:nvPr/>
          </p:nvSpPr>
          <p:spPr>
            <a:xfrm>
              <a:off x="0" y="0"/>
              <a:ext cx="3777655" cy="472282"/>
            </a:xfrm>
            <a:custGeom>
              <a:avLst/>
              <a:gdLst/>
              <a:ahLst/>
              <a:cxnLst/>
              <a:rect l="l" t="t" r="r" b="b"/>
              <a:pathLst>
                <a:path w="3777655" h="472282">
                  <a:moveTo>
                    <a:pt x="0" y="0"/>
                  </a:moveTo>
                  <a:lnTo>
                    <a:pt x="3777655" y="0"/>
                  </a:lnTo>
                  <a:lnTo>
                    <a:pt x="3777655" y="472282"/>
                  </a:lnTo>
                  <a:lnTo>
                    <a:pt x="0" y="472282"/>
                  </a:lnTo>
                  <a:close/>
                </a:path>
              </a:pathLst>
            </a:custGeom>
            <a:solidFill>
              <a:srgbClr val="000000">
                <a:alpha val="0"/>
              </a:srgbClr>
            </a:solidFill>
          </p:spPr>
        </p:sp>
        <p:sp>
          <p:nvSpPr>
            <p:cNvPr id="26" name="TextBox 26"/>
            <p:cNvSpPr txBox="1"/>
            <p:nvPr/>
          </p:nvSpPr>
          <p:spPr>
            <a:xfrm>
              <a:off x="0" y="-9525"/>
              <a:ext cx="3777655" cy="481807"/>
            </a:xfrm>
            <a:prstGeom prst="rect">
              <a:avLst/>
            </a:prstGeom>
          </p:spPr>
          <p:txBody>
            <a:bodyPr lIns="0" tIns="0" rIns="0" bIns="0" rtlCol="0" anchor="t"/>
            <a:lstStyle/>
            <a:p>
              <a:pPr algn="l">
                <a:lnSpc>
                  <a:spcPts val="2750"/>
                </a:lnSpc>
              </a:pPr>
              <a:r>
                <a:rPr lang="en-US" sz="2187" b="1">
                  <a:solidFill>
                    <a:srgbClr val="00002E"/>
                  </a:solidFill>
                  <a:latin typeface="Nunito Bold"/>
                  <a:ea typeface="Nunito Bold"/>
                  <a:cs typeface="Nunito Bold"/>
                  <a:sym typeface="Nunito Bold"/>
                </a:rPr>
                <a:t>Faster R-CNN</a:t>
              </a:r>
            </a:p>
          </p:txBody>
        </p:sp>
      </p:grpSp>
      <p:grpSp>
        <p:nvGrpSpPr>
          <p:cNvPr id="27" name="Group 27"/>
          <p:cNvGrpSpPr/>
          <p:nvPr/>
        </p:nvGrpSpPr>
        <p:grpSpPr>
          <a:xfrm>
            <a:off x="12962781" y="6131867"/>
            <a:ext cx="4213026" cy="1155501"/>
            <a:chOff x="0" y="0"/>
            <a:chExt cx="5617368" cy="1540668"/>
          </a:xfrm>
        </p:grpSpPr>
        <p:sp>
          <p:nvSpPr>
            <p:cNvPr id="28" name="Freeform 28"/>
            <p:cNvSpPr/>
            <p:nvPr/>
          </p:nvSpPr>
          <p:spPr>
            <a:xfrm>
              <a:off x="0" y="0"/>
              <a:ext cx="5617368" cy="1540668"/>
            </a:xfrm>
            <a:custGeom>
              <a:avLst/>
              <a:gdLst/>
              <a:ahLst/>
              <a:cxnLst/>
              <a:rect l="l" t="t" r="r" b="b"/>
              <a:pathLst>
                <a:path w="5617368" h="1540668">
                  <a:moveTo>
                    <a:pt x="0" y="0"/>
                  </a:moveTo>
                  <a:lnTo>
                    <a:pt x="5617368" y="0"/>
                  </a:lnTo>
                  <a:lnTo>
                    <a:pt x="5617368" y="1540668"/>
                  </a:lnTo>
                  <a:lnTo>
                    <a:pt x="0" y="1540668"/>
                  </a:lnTo>
                  <a:close/>
                </a:path>
              </a:pathLst>
            </a:custGeom>
            <a:solidFill>
              <a:srgbClr val="000000">
                <a:alpha val="0"/>
              </a:srgbClr>
            </a:solidFill>
          </p:spPr>
        </p:sp>
        <p:sp>
          <p:nvSpPr>
            <p:cNvPr id="29" name="TextBox 29"/>
            <p:cNvSpPr txBox="1"/>
            <p:nvPr/>
          </p:nvSpPr>
          <p:spPr>
            <a:xfrm>
              <a:off x="0" y="-66675"/>
              <a:ext cx="5617368" cy="1607343"/>
            </a:xfrm>
            <a:prstGeom prst="rect">
              <a:avLst/>
            </a:prstGeom>
          </p:spPr>
          <p:txBody>
            <a:bodyPr lIns="0" tIns="0" rIns="0" bIns="0" rtlCol="0" anchor="t"/>
            <a:lstStyle/>
            <a:p>
              <a:pPr algn="l">
                <a:lnSpc>
                  <a:spcPts val="3000"/>
                </a:lnSpc>
              </a:pPr>
              <a:r>
                <a:rPr lang="en-US" sz="1874">
                  <a:solidFill>
                    <a:srgbClr val="00002E"/>
                  </a:solidFill>
                  <a:latin typeface="PT Sans"/>
                  <a:ea typeface="PT Sans"/>
                  <a:cs typeface="PT Sans"/>
                  <a:sym typeface="PT Sans"/>
                </a:rPr>
                <a:t>Yüksek doğruluk oranı sağlar, ancak bazı durumlarda yanlış pozitif tespitler yapabilir.</a:t>
              </a:r>
            </a:p>
          </p:txBody>
        </p:sp>
      </p:grpSp>
      <p:grpSp>
        <p:nvGrpSpPr>
          <p:cNvPr id="30" name="Group 30"/>
          <p:cNvGrpSpPr/>
          <p:nvPr/>
        </p:nvGrpSpPr>
        <p:grpSpPr>
          <a:xfrm>
            <a:off x="7686526" y="7783265"/>
            <a:ext cx="9772947" cy="1836241"/>
            <a:chOff x="0" y="0"/>
            <a:chExt cx="13030597" cy="2448322"/>
          </a:xfrm>
        </p:grpSpPr>
        <p:sp>
          <p:nvSpPr>
            <p:cNvPr id="31" name="Freeform 31"/>
            <p:cNvSpPr/>
            <p:nvPr/>
          </p:nvSpPr>
          <p:spPr>
            <a:xfrm>
              <a:off x="19050" y="19050"/>
              <a:ext cx="12992481" cy="2410333"/>
            </a:xfrm>
            <a:custGeom>
              <a:avLst/>
              <a:gdLst/>
              <a:ahLst/>
              <a:cxnLst/>
              <a:rect l="l" t="t" r="r" b="b"/>
              <a:pathLst>
                <a:path w="12992481" h="2410333">
                  <a:moveTo>
                    <a:pt x="0" y="481711"/>
                  </a:moveTo>
                  <a:cubicBezTo>
                    <a:pt x="0" y="215646"/>
                    <a:pt x="218440" y="0"/>
                    <a:pt x="487807" y="0"/>
                  </a:cubicBezTo>
                  <a:lnTo>
                    <a:pt x="12504674" y="0"/>
                  </a:lnTo>
                  <a:cubicBezTo>
                    <a:pt x="12774041" y="0"/>
                    <a:pt x="12992481" y="215646"/>
                    <a:pt x="12992481" y="481711"/>
                  </a:cubicBezTo>
                  <a:lnTo>
                    <a:pt x="12992481" y="1928622"/>
                  </a:lnTo>
                  <a:cubicBezTo>
                    <a:pt x="12992481" y="2194687"/>
                    <a:pt x="12774041" y="2410333"/>
                    <a:pt x="12504674" y="2410333"/>
                  </a:cubicBezTo>
                  <a:lnTo>
                    <a:pt x="487807" y="2410333"/>
                  </a:lnTo>
                  <a:cubicBezTo>
                    <a:pt x="218440" y="2410206"/>
                    <a:pt x="0" y="2194560"/>
                    <a:pt x="0" y="1928622"/>
                  </a:cubicBezTo>
                  <a:close/>
                </a:path>
              </a:pathLst>
            </a:custGeom>
            <a:solidFill>
              <a:srgbClr val="F3F3FF"/>
            </a:solidFill>
          </p:spPr>
        </p:sp>
        <p:sp>
          <p:nvSpPr>
            <p:cNvPr id="32" name="Freeform 32"/>
            <p:cNvSpPr/>
            <p:nvPr/>
          </p:nvSpPr>
          <p:spPr>
            <a:xfrm>
              <a:off x="0" y="0"/>
              <a:ext cx="13030581" cy="2448433"/>
            </a:xfrm>
            <a:custGeom>
              <a:avLst/>
              <a:gdLst/>
              <a:ahLst/>
              <a:cxnLst/>
              <a:rect l="l" t="t" r="r" b="b"/>
              <a:pathLst>
                <a:path w="13030581" h="2448433">
                  <a:moveTo>
                    <a:pt x="0" y="500761"/>
                  </a:moveTo>
                  <a:cubicBezTo>
                    <a:pt x="0" y="223901"/>
                    <a:pt x="227203" y="0"/>
                    <a:pt x="506857" y="0"/>
                  </a:cubicBezTo>
                  <a:lnTo>
                    <a:pt x="12523724" y="0"/>
                  </a:lnTo>
                  <a:lnTo>
                    <a:pt x="12523724" y="19050"/>
                  </a:lnTo>
                  <a:lnTo>
                    <a:pt x="12523724" y="0"/>
                  </a:lnTo>
                  <a:cubicBezTo>
                    <a:pt x="12803505" y="0"/>
                    <a:pt x="13030581" y="223901"/>
                    <a:pt x="13030581" y="500761"/>
                  </a:cubicBezTo>
                  <a:lnTo>
                    <a:pt x="13011531" y="500761"/>
                  </a:lnTo>
                  <a:lnTo>
                    <a:pt x="13030581" y="500761"/>
                  </a:lnTo>
                  <a:lnTo>
                    <a:pt x="13030581" y="1947672"/>
                  </a:lnTo>
                  <a:lnTo>
                    <a:pt x="13011531" y="1947672"/>
                  </a:lnTo>
                  <a:lnTo>
                    <a:pt x="13030581" y="1947672"/>
                  </a:lnTo>
                  <a:cubicBezTo>
                    <a:pt x="13030581" y="2224405"/>
                    <a:pt x="12803378" y="2448433"/>
                    <a:pt x="12523724" y="2448433"/>
                  </a:cubicBezTo>
                  <a:lnTo>
                    <a:pt x="12523724" y="2429383"/>
                  </a:lnTo>
                  <a:lnTo>
                    <a:pt x="12523724" y="2448433"/>
                  </a:lnTo>
                  <a:lnTo>
                    <a:pt x="506857" y="2448433"/>
                  </a:lnTo>
                  <a:lnTo>
                    <a:pt x="506857" y="2429383"/>
                  </a:lnTo>
                  <a:lnTo>
                    <a:pt x="506857" y="2448433"/>
                  </a:lnTo>
                  <a:cubicBezTo>
                    <a:pt x="227203" y="2448306"/>
                    <a:pt x="0" y="2224405"/>
                    <a:pt x="0" y="1947672"/>
                  </a:cubicBezTo>
                  <a:lnTo>
                    <a:pt x="0" y="500761"/>
                  </a:lnTo>
                  <a:lnTo>
                    <a:pt x="19050" y="500761"/>
                  </a:lnTo>
                  <a:lnTo>
                    <a:pt x="0" y="500761"/>
                  </a:lnTo>
                  <a:moveTo>
                    <a:pt x="38100" y="500761"/>
                  </a:moveTo>
                  <a:lnTo>
                    <a:pt x="38100" y="1947672"/>
                  </a:lnTo>
                  <a:lnTo>
                    <a:pt x="19050" y="1947672"/>
                  </a:lnTo>
                  <a:lnTo>
                    <a:pt x="38100" y="1947672"/>
                  </a:lnTo>
                  <a:cubicBezTo>
                    <a:pt x="38100" y="2202942"/>
                    <a:pt x="247777" y="2410333"/>
                    <a:pt x="506857" y="2410333"/>
                  </a:cubicBezTo>
                  <a:lnTo>
                    <a:pt x="12523724" y="2410333"/>
                  </a:lnTo>
                  <a:cubicBezTo>
                    <a:pt x="12782804" y="2410333"/>
                    <a:pt x="12992481" y="2202942"/>
                    <a:pt x="12992481" y="1947672"/>
                  </a:cubicBezTo>
                  <a:lnTo>
                    <a:pt x="12992481" y="500761"/>
                  </a:lnTo>
                  <a:cubicBezTo>
                    <a:pt x="12992481" y="245491"/>
                    <a:pt x="12782804" y="38100"/>
                    <a:pt x="12523724" y="38100"/>
                  </a:cubicBezTo>
                  <a:lnTo>
                    <a:pt x="506857" y="38100"/>
                  </a:lnTo>
                  <a:lnTo>
                    <a:pt x="506857" y="19050"/>
                  </a:lnTo>
                  <a:lnTo>
                    <a:pt x="506857" y="38100"/>
                  </a:lnTo>
                  <a:cubicBezTo>
                    <a:pt x="247777" y="38100"/>
                    <a:pt x="38100" y="245491"/>
                    <a:pt x="38100" y="500761"/>
                  </a:cubicBezTo>
                  <a:close/>
                </a:path>
              </a:pathLst>
            </a:custGeom>
            <a:solidFill>
              <a:srgbClr val="DA33BF"/>
            </a:solidFill>
          </p:spPr>
        </p:sp>
      </p:grpSp>
      <p:grpSp>
        <p:nvGrpSpPr>
          <p:cNvPr id="33" name="Group 33"/>
          <p:cNvGrpSpPr/>
          <p:nvPr/>
        </p:nvGrpSpPr>
        <p:grpSpPr>
          <a:xfrm>
            <a:off x="7970192" y="8066931"/>
            <a:ext cx="2833241" cy="354211"/>
            <a:chOff x="0" y="0"/>
            <a:chExt cx="3777655" cy="472282"/>
          </a:xfrm>
        </p:grpSpPr>
        <p:sp>
          <p:nvSpPr>
            <p:cNvPr id="34" name="Freeform 34"/>
            <p:cNvSpPr/>
            <p:nvPr/>
          </p:nvSpPr>
          <p:spPr>
            <a:xfrm>
              <a:off x="0" y="0"/>
              <a:ext cx="3777655" cy="472282"/>
            </a:xfrm>
            <a:custGeom>
              <a:avLst/>
              <a:gdLst/>
              <a:ahLst/>
              <a:cxnLst/>
              <a:rect l="l" t="t" r="r" b="b"/>
              <a:pathLst>
                <a:path w="3777655" h="472282">
                  <a:moveTo>
                    <a:pt x="0" y="0"/>
                  </a:moveTo>
                  <a:lnTo>
                    <a:pt x="3777655" y="0"/>
                  </a:lnTo>
                  <a:lnTo>
                    <a:pt x="3777655" y="472282"/>
                  </a:lnTo>
                  <a:lnTo>
                    <a:pt x="0" y="472282"/>
                  </a:lnTo>
                  <a:close/>
                </a:path>
              </a:pathLst>
            </a:custGeom>
            <a:solidFill>
              <a:srgbClr val="000000">
                <a:alpha val="0"/>
              </a:srgbClr>
            </a:solidFill>
          </p:spPr>
        </p:sp>
        <p:sp>
          <p:nvSpPr>
            <p:cNvPr id="35" name="TextBox 35"/>
            <p:cNvSpPr txBox="1"/>
            <p:nvPr/>
          </p:nvSpPr>
          <p:spPr>
            <a:xfrm>
              <a:off x="0" y="-9525"/>
              <a:ext cx="3777655" cy="481807"/>
            </a:xfrm>
            <a:prstGeom prst="rect">
              <a:avLst/>
            </a:prstGeom>
          </p:spPr>
          <p:txBody>
            <a:bodyPr lIns="0" tIns="0" rIns="0" bIns="0" rtlCol="0" anchor="t"/>
            <a:lstStyle/>
            <a:p>
              <a:pPr algn="l">
                <a:lnSpc>
                  <a:spcPts val="2750"/>
                </a:lnSpc>
              </a:pPr>
              <a:r>
                <a:rPr lang="en-US" sz="2187" b="1">
                  <a:solidFill>
                    <a:srgbClr val="00002E"/>
                  </a:solidFill>
                  <a:latin typeface="Nunito Bold"/>
                  <a:ea typeface="Nunito Bold"/>
                  <a:cs typeface="Nunito Bold"/>
                  <a:sym typeface="Nunito Bold"/>
                </a:rPr>
                <a:t>Avantajlar</a:t>
              </a:r>
            </a:p>
          </p:txBody>
        </p:sp>
      </p:grpSp>
      <p:grpSp>
        <p:nvGrpSpPr>
          <p:cNvPr id="36" name="Group 36"/>
          <p:cNvGrpSpPr/>
          <p:nvPr/>
        </p:nvGrpSpPr>
        <p:grpSpPr>
          <a:xfrm>
            <a:off x="7970192" y="8565505"/>
            <a:ext cx="9205615" cy="770335"/>
            <a:chOff x="0" y="0"/>
            <a:chExt cx="12274153" cy="1027113"/>
          </a:xfrm>
        </p:grpSpPr>
        <p:sp>
          <p:nvSpPr>
            <p:cNvPr id="37" name="Freeform 37"/>
            <p:cNvSpPr/>
            <p:nvPr/>
          </p:nvSpPr>
          <p:spPr>
            <a:xfrm>
              <a:off x="0" y="0"/>
              <a:ext cx="12274153" cy="1027113"/>
            </a:xfrm>
            <a:custGeom>
              <a:avLst/>
              <a:gdLst/>
              <a:ahLst/>
              <a:cxnLst/>
              <a:rect l="l" t="t" r="r" b="b"/>
              <a:pathLst>
                <a:path w="12274153" h="1027113">
                  <a:moveTo>
                    <a:pt x="0" y="0"/>
                  </a:moveTo>
                  <a:lnTo>
                    <a:pt x="12274153" y="0"/>
                  </a:lnTo>
                  <a:lnTo>
                    <a:pt x="12274153" y="1027113"/>
                  </a:lnTo>
                  <a:lnTo>
                    <a:pt x="0" y="1027113"/>
                  </a:lnTo>
                  <a:close/>
                </a:path>
              </a:pathLst>
            </a:custGeom>
            <a:solidFill>
              <a:srgbClr val="000000">
                <a:alpha val="0"/>
              </a:srgbClr>
            </a:solidFill>
          </p:spPr>
        </p:sp>
        <p:sp>
          <p:nvSpPr>
            <p:cNvPr id="38" name="TextBox 38"/>
            <p:cNvSpPr txBox="1"/>
            <p:nvPr/>
          </p:nvSpPr>
          <p:spPr>
            <a:xfrm>
              <a:off x="0" y="-66675"/>
              <a:ext cx="12274153" cy="1093788"/>
            </a:xfrm>
            <a:prstGeom prst="rect">
              <a:avLst/>
            </a:prstGeom>
          </p:spPr>
          <p:txBody>
            <a:bodyPr lIns="0" tIns="0" rIns="0" bIns="0" rtlCol="0" anchor="t"/>
            <a:lstStyle/>
            <a:p>
              <a:pPr algn="l">
                <a:lnSpc>
                  <a:spcPts val="3000"/>
                </a:lnSpc>
              </a:pPr>
              <a:r>
                <a:rPr lang="en-US" sz="1874">
                  <a:solidFill>
                    <a:srgbClr val="00002E"/>
                  </a:solidFill>
                  <a:latin typeface="PT Sans"/>
                  <a:ea typeface="PT Sans"/>
                  <a:cs typeface="PT Sans"/>
                  <a:sym typeface="PT Sans"/>
                </a:rPr>
                <a:t>Her türlü hava koşulunda gemi tespiti için uygundur. Radar teknolojisi sayesinde gece ve gündüz kullanılabilir.</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grpSp>
        <p:nvGrpSpPr>
          <p:cNvPr id="5" name="Group 5"/>
          <p:cNvGrpSpPr/>
          <p:nvPr/>
        </p:nvGrpSpPr>
        <p:grpSpPr>
          <a:xfrm>
            <a:off x="966192" y="760511"/>
            <a:ext cx="16355616" cy="1624012"/>
            <a:chOff x="0" y="0"/>
            <a:chExt cx="21807488" cy="2165350"/>
          </a:xfrm>
        </p:grpSpPr>
        <p:sp>
          <p:nvSpPr>
            <p:cNvPr id="6" name="Freeform 6"/>
            <p:cNvSpPr/>
            <p:nvPr/>
          </p:nvSpPr>
          <p:spPr>
            <a:xfrm>
              <a:off x="0" y="0"/>
              <a:ext cx="21807489" cy="2165350"/>
            </a:xfrm>
            <a:custGeom>
              <a:avLst/>
              <a:gdLst/>
              <a:ahLst/>
              <a:cxnLst/>
              <a:rect l="l" t="t" r="r" b="b"/>
              <a:pathLst>
                <a:path w="21807489" h="2165350">
                  <a:moveTo>
                    <a:pt x="0" y="0"/>
                  </a:moveTo>
                  <a:lnTo>
                    <a:pt x="21807489" y="0"/>
                  </a:lnTo>
                  <a:lnTo>
                    <a:pt x="21807489" y="2165350"/>
                  </a:lnTo>
                  <a:lnTo>
                    <a:pt x="0" y="2165350"/>
                  </a:lnTo>
                  <a:close/>
                </a:path>
              </a:pathLst>
            </a:custGeom>
            <a:solidFill>
              <a:srgbClr val="000000">
                <a:alpha val="0"/>
              </a:srgbClr>
            </a:solidFill>
          </p:spPr>
        </p:sp>
        <p:sp>
          <p:nvSpPr>
            <p:cNvPr id="7" name="TextBox 7"/>
            <p:cNvSpPr txBox="1"/>
            <p:nvPr/>
          </p:nvSpPr>
          <p:spPr>
            <a:xfrm>
              <a:off x="0" y="-28575"/>
              <a:ext cx="21807488" cy="2193925"/>
            </a:xfrm>
            <a:prstGeom prst="rect">
              <a:avLst/>
            </a:prstGeom>
          </p:spPr>
          <p:txBody>
            <a:bodyPr lIns="0" tIns="0" rIns="0" bIns="0" rtlCol="0" anchor="t"/>
            <a:lstStyle/>
            <a:p>
              <a:pPr algn="l">
                <a:lnSpc>
                  <a:spcPts val="6374"/>
                </a:lnSpc>
              </a:pPr>
              <a:r>
                <a:rPr lang="en-US" sz="5062" b="1">
                  <a:solidFill>
                    <a:srgbClr val="00002E"/>
                  </a:solidFill>
                  <a:latin typeface="Nunito Bold"/>
                  <a:ea typeface="Nunito Bold"/>
                  <a:cs typeface="Nunito Bold"/>
                  <a:sym typeface="Nunito Bold"/>
                </a:rPr>
                <a:t>Algoritmaların Karşılaştırmalı Analizi: Güçlü ve Zayıf Yönler</a:t>
              </a:r>
            </a:p>
          </p:txBody>
        </p:sp>
      </p:grpSp>
      <p:grpSp>
        <p:nvGrpSpPr>
          <p:cNvPr id="8" name="Group 8"/>
          <p:cNvGrpSpPr/>
          <p:nvPr/>
        </p:nvGrpSpPr>
        <p:grpSpPr>
          <a:xfrm>
            <a:off x="966192" y="2936676"/>
            <a:ext cx="16355616" cy="1325166"/>
            <a:chOff x="0" y="0"/>
            <a:chExt cx="21807488" cy="1766888"/>
          </a:xfrm>
        </p:grpSpPr>
        <p:sp>
          <p:nvSpPr>
            <p:cNvPr id="9" name="Freeform 9"/>
            <p:cNvSpPr/>
            <p:nvPr/>
          </p:nvSpPr>
          <p:spPr>
            <a:xfrm>
              <a:off x="0" y="0"/>
              <a:ext cx="21807489" cy="1766888"/>
            </a:xfrm>
            <a:custGeom>
              <a:avLst/>
              <a:gdLst/>
              <a:ahLst/>
              <a:cxnLst/>
              <a:rect l="l" t="t" r="r" b="b"/>
              <a:pathLst>
                <a:path w="21807489" h="1766888">
                  <a:moveTo>
                    <a:pt x="0" y="0"/>
                  </a:moveTo>
                  <a:lnTo>
                    <a:pt x="21807489" y="0"/>
                  </a:lnTo>
                  <a:lnTo>
                    <a:pt x="21807489" y="1766888"/>
                  </a:lnTo>
                  <a:lnTo>
                    <a:pt x="0" y="1766888"/>
                  </a:lnTo>
                  <a:close/>
                </a:path>
              </a:pathLst>
            </a:custGeom>
            <a:solidFill>
              <a:srgbClr val="000000">
                <a:alpha val="0"/>
              </a:srgbClr>
            </a:solidFill>
          </p:spPr>
        </p:sp>
        <p:sp>
          <p:nvSpPr>
            <p:cNvPr id="10" name="TextBox 10"/>
            <p:cNvSpPr txBox="1"/>
            <p:nvPr/>
          </p:nvSpPr>
          <p:spPr>
            <a:xfrm>
              <a:off x="0" y="-85725"/>
              <a:ext cx="21807488" cy="1852613"/>
            </a:xfrm>
            <a:prstGeom prst="rect">
              <a:avLst/>
            </a:prstGeom>
          </p:spPr>
          <p:txBody>
            <a:bodyPr lIns="0" tIns="0" rIns="0" bIns="0" rtlCol="0" anchor="t"/>
            <a:lstStyle/>
            <a:p>
              <a:pPr algn="l">
                <a:lnSpc>
                  <a:spcPts val="3437"/>
                </a:lnSpc>
              </a:pPr>
              <a:r>
                <a:rPr lang="en-US" sz="2125">
                  <a:solidFill>
                    <a:srgbClr val="00002E"/>
                  </a:solidFill>
                  <a:latin typeface="PT Sans"/>
                  <a:ea typeface="PT Sans"/>
                  <a:cs typeface="PT Sans"/>
                  <a:sym typeface="PT Sans"/>
                </a:rPr>
                <a:t> Bu bölümde, incelenen üç algoritmanın (YOLOv8/v9, Mask R-CNN, Faster R-CNN) karşılaştırmalı bir analizini sunacağız. Her bir algoritmanın güçlü ve zayıf yönleri, veri türleri ve uygulama alanları detaylı bir şekilde ele alınacaktır. Bu karşılaştırma, hangi algoritmanın hangi senaryolarda daha uygun olduğunu anlamamıza yardımcı olacaktır.</a:t>
              </a:r>
            </a:p>
          </p:txBody>
        </p:sp>
      </p:grpSp>
      <p:grpSp>
        <p:nvGrpSpPr>
          <p:cNvPr id="11" name="Group 11"/>
          <p:cNvGrpSpPr/>
          <p:nvPr/>
        </p:nvGrpSpPr>
        <p:grpSpPr>
          <a:xfrm>
            <a:off x="961430" y="4567535"/>
            <a:ext cx="16365141" cy="4963716"/>
            <a:chOff x="0" y="0"/>
            <a:chExt cx="21820188" cy="6618288"/>
          </a:xfrm>
        </p:grpSpPr>
        <p:sp>
          <p:nvSpPr>
            <p:cNvPr id="12" name="Freeform 12"/>
            <p:cNvSpPr/>
            <p:nvPr/>
          </p:nvSpPr>
          <p:spPr>
            <a:xfrm>
              <a:off x="0" y="0"/>
              <a:ext cx="21820251" cy="6618351"/>
            </a:xfrm>
            <a:custGeom>
              <a:avLst/>
              <a:gdLst/>
              <a:ahLst/>
              <a:cxnLst/>
              <a:rect l="l" t="t" r="r" b="b"/>
              <a:pathLst>
                <a:path w="21820251" h="6618351">
                  <a:moveTo>
                    <a:pt x="0" y="558546"/>
                  </a:moveTo>
                  <a:cubicBezTo>
                    <a:pt x="0" y="250063"/>
                    <a:pt x="250444" y="0"/>
                    <a:pt x="559308" y="0"/>
                  </a:cubicBezTo>
                  <a:lnTo>
                    <a:pt x="21260943" y="0"/>
                  </a:lnTo>
                  <a:lnTo>
                    <a:pt x="21260943" y="6350"/>
                  </a:lnTo>
                  <a:lnTo>
                    <a:pt x="21260943" y="0"/>
                  </a:lnTo>
                  <a:cubicBezTo>
                    <a:pt x="21569806" y="0"/>
                    <a:pt x="21820251" y="250063"/>
                    <a:pt x="21820251" y="558546"/>
                  </a:cubicBezTo>
                  <a:lnTo>
                    <a:pt x="21813901" y="558546"/>
                  </a:lnTo>
                  <a:lnTo>
                    <a:pt x="21820251" y="558546"/>
                  </a:lnTo>
                  <a:lnTo>
                    <a:pt x="21820251" y="6059805"/>
                  </a:lnTo>
                  <a:lnTo>
                    <a:pt x="21813901" y="6059805"/>
                  </a:lnTo>
                  <a:lnTo>
                    <a:pt x="21820251" y="6059805"/>
                  </a:lnTo>
                  <a:cubicBezTo>
                    <a:pt x="21820251" y="6368288"/>
                    <a:pt x="21569806" y="6618351"/>
                    <a:pt x="21260943" y="6618351"/>
                  </a:cubicBezTo>
                  <a:lnTo>
                    <a:pt x="21260943" y="6612001"/>
                  </a:lnTo>
                  <a:lnTo>
                    <a:pt x="21260943" y="6618351"/>
                  </a:lnTo>
                  <a:lnTo>
                    <a:pt x="559308" y="6618351"/>
                  </a:lnTo>
                  <a:lnTo>
                    <a:pt x="559308" y="6612001"/>
                  </a:lnTo>
                  <a:lnTo>
                    <a:pt x="559308" y="6618351"/>
                  </a:lnTo>
                  <a:cubicBezTo>
                    <a:pt x="250444" y="6618351"/>
                    <a:pt x="0" y="6368288"/>
                    <a:pt x="0" y="6059805"/>
                  </a:cubicBezTo>
                  <a:lnTo>
                    <a:pt x="0" y="558546"/>
                  </a:lnTo>
                  <a:lnTo>
                    <a:pt x="6350" y="558546"/>
                  </a:lnTo>
                  <a:lnTo>
                    <a:pt x="0" y="558546"/>
                  </a:lnTo>
                  <a:moveTo>
                    <a:pt x="12700" y="558546"/>
                  </a:moveTo>
                  <a:lnTo>
                    <a:pt x="12700" y="6059805"/>
                  </a:lnTo>
                  <a:lnTo>
                    <a:pt x="6350" y="6059805"/>
                  </a:lnTo>
                  <a:lnTo>
                    <a:pt x="12700" y="6059805"/>
                  </a:lnTo>
                  <a:cubicBezTo>
                    <a:pt x="12700" y="6361303"/>
                    <a:pt x="257429" y="6605651"/>
                    <a:pt x="559308" y="6605651"/>
                  </a:cubicBezTo>
                  <a:lnTo>
                    <a:pt x="21260943" y="6605651"/>
                  </a:lnTo>
                  <a:cubicBezTo>
                    <a:pt x="21562822" y="6605651"/>
                    <a:pt x="21807551" y="6361303"/>
                    <a:pt x="21807551" y="6059805"/>
                  </a:cubicBezTo>
                  <a:lnTo>
                    <a:pt x="21807551" y="558546"/>
                  </a:lnTo>
                  <a:cubicBezTo>
                    <a:pt x="21807551" y="257048"/>
                    <a:pt x="21562822" y="12700"/>
                    <a:pt x="21260943" y="12700"/>
                  </a:cubicBezTo>
                  <a:lnTo>
                    <a:pt x="559308" y="12700"/>
                  </a:lnTo>
                  <a:lnTo>
                    <a:pt x="559308" y="6350"/>
                  </a:lnTo>
                  <a:lnTo>
                    <a:pt x="559308" y="12700"/>
                  </a:lnTo>
                  <a:cubicBezTo>
                    <a:pt x="257429" y="12700"/>
                    <a:pt x="12700" y="257048"/>
                    <a:pt x="12700" y="558546"/>
                  </a:cubicBezTo>
                  <a:close/>
                </a:path>
              </a:pathLst>
            </a:custGeom>
            <a:solidFill>
              <a:srgbClr val="000000">
                <a:alpha val="392"/>
              </a:srgbClr>
            </a:solidFill>
          </p:spPr>
        </p:sp>
      </p:grpSp>
      <p:grpSp>
        <p:nvGrpSpPr>
          <p:cNvPr id="13" name="Group 13"/>
          <p:cNvGrpSpPr/>
          <p:nvPr/>
        </p:nvGrpSpPr>
        <p:grpSpPr>
          <a:xfrm>
            <a:off x="975717" y="4581822"/>
            <a:ext cx="16336565" cy="792064"/>
            <a:chOff x="0" y="0"/>
            <a:chExt cx="21782087" cy="1056085"/>
          </a:xfrm>
        </p:grpSpPr>
        <p:sp>
          <p:nvSpPr>
            <p:cNvPr id="14" name="Freeform 14"/>
            <p:cNvSpPr/>
            <p:nvPr/>
          </p:nvSpPr>
          <p:spPr>
            <a:xfrm>
              <a:off x="0" y="0"/>
              <a:ext cx="21782024" cy="1056132"/>
            </a:xfrm>
            <a:custGeom>
              <a:avLst/>
              <a:gdLst/>
              <a:ahLst/>
              <a:cxnLst/>
              <a:rect l="l" t="t" r="r" b="b"/>
              <a:pathLst>
                <a:path w="21782024" h="1056132">
                  <a:moveTo>
                    <a:pt x="0" y="0"/>
                  </a:moveTo>
                  <a:lnTo>
                    <a:pt x="21782024" y="0"/>
                  </a:lnTo>
                  <a:lnTo>
                    <a:pt x="21782024" y="1056132"/>
                  </a:lnTo>
                  <a:lnTo>
                    <a:pt x="0" y="1056132"/>
                  </a:lnTo>
                  <a:close/>
                </a:path>
              </a:pathLst>
            </a:custGeom>
            <a:solidFill>
              <a:srgbClr val="FFFFFF">
                <a:alpha val="0"/>
              </a:srgbClr>
            </a:solidFill>
          </p:spPr>
        </p:sp>
      </p:grpSp>
      <p:grpSp>
        <p:nvGrpSpPr>
          <p:cNvPr id="15" name="Group 15"/>
          <p:cNvGrpSpPr/>
          <p:nvPr/>
        </p:nvGrpSpPr>
        <p:grpSpPr>
          <a:xfrm>
            <a:off x="1251794" y="4756994"/>
            <a:ext cx="3527226" cy="441722"/>
            <a:chOff x="0" y="0"/>
            <a:chExt cx="4702968" cy="588963"/>
          </a:xfrm>
        </p:grpSpPr>
        <p:sp>
          <p:nvSpPr>
            <p:cNvPr id="16" name="Freeform 16"/>
            <p:cNvSpPr/>
            <p:nvPr/>
          </p:nvSpPr>
          <p:spPr>
            <a:xfrm>
              <a:off x="0" y="0"/>
              <a:ext cx="4702968" cy="588963"/>
            </a:xfrm>
            <a:custGeom>
              <a:avLst/>
              <a:gdLst/>
              <a:ahLst/>
              <a:cxnLst/>
              <a:rect l="l" t="t" r="r" b="b"/>
              <a:pathLst>
                <a:path w="4702968" h="588963">
                  <a:moveTo>
                    <a:pt x="0" y="0"/>
                  </a:moveTo>
                  <a:lnTo>
                    <a:pt x="4702968" y="0"/>
                  </a:lnTo>
                  <a:lnTo>
                    <a:pt x="4702968" y="588963"/>
                  </a:lnTo>
                  <a:lnTo>
                    <a:pt x="0" y="588963"/>
                  </a:lnTo>
                  <a:close/>
                </a:path>
              </a:pathLst>
            </a:custGeom>
            <a:solidFill>
              <a:srgbClr val="000000">
                <a:alpha val="0"/>
              </a:srgbClr>
            </a:solidFill>
          </p:spPr>
        </p:sp>
        <p:sp>
          <p:nvSpPr>
            <p:cNvPr id="17" name="TextBox 17"/>
            <p:cNvSpPr txBox="1"/>
            <p:nvPr/>
          </p:nvSpPr>
          <p:spPr>
            <a:xfrm>
              <a:off x="0" y="-85725"/>
              <a:ext cx="4702968" cy="674688"/>
            </a:xfrm>
            <a:prstGeom prst="rect">
              <a:avLst/>
            </a:prstGeom>
          </p:spPr>
          <p:txBody>
            <a:bodyPr lIns="0" tIns="0" rIns="0" bIns="0" rtlCol="0" anchor="t"/>
            <a:lstStyle/>
            <a:p>
              <a:pPr algn="l">
                <a:lnSpc>
                  <a:spcPts val="3437"/>
                </a:lnSpc>
              </a:pPr>
              <a:r>
                <a:rPr lang="en-US" sz="2125">
                  <a:solidFill>
                    <a:srgbClr val="00002E"/>
                  </a:solidFill>
                  <a:latin typeface="PT Sans"/>
                  <a:ea typeface="PT Sans"/>
                  <a:cs typeface="PT Sans"/>
                  <a:sym typeface="PT Sans"/>
                </a:rPr>
                <a:t>Algoritma</a:t>
              </a:r>
            </a:p>
          </p:txBody>
        </p:sp>
      </p:grpSp>
      <p:grpSp>
        <p:nvGrpSpPr>
          <p:cNvPr id="18" name="Group 18"/>
          <p:cNvGrpSpPr/>
          <p:nvPr/>
        </p:nvGrpSpPr>
        <p:grpSpPr>
          <a:xfrm>
            <a:off x="5340697" y="4756994"/>
            <a:ext cx="3522464" cy="441722"/>
            <a:chOff x="0" y="0"/>
            <a:chExt cx="4696618" cy="588963"/>
          </a:xfrm>
        </p:grpSpPr>
        <p:sp>
          <p:nvSpPr>
            <p:cNvPr id="19" name="Freeform 19"/>
            <p:cNvSpPr/>
            <p:nvPr/>
          </p:nvSpPr>
          <p:spPr>
            <a:xfrm>
              <a:off x="0" y="0"/>
              <a:ext cx="4696618" cy="588963"/>
            </a:xfrm>
            <a:custGeom>
              <a:avLst/>
              <a:gdLst/>
              <a:ahLst/>
              <a:cxnLst/>
              <a:rect l="l" t="t" r="r" b="b"/>
              <a:pathLst>
                <a:path w="4696618" h="588963">
                  <a:moveTo>
                    <a:pt x="0" y="0"/>
                  </a:moveTo>
                  <a:lnTo>
                    <a:pt x="4696618" y="0"/>
                  </a:lnTo>
                  <a:lnTo>
                    <a:pt x="4696618" y="588963"/>
                  </a:lnTo>
                  <a:lnTo>
                    <a:pt x="0" y="588963"/>
                  </a:lnTo>
                  <a:close/>
                </a:path>
              </a:pathLst>
            </a:custGeom>
            <a:solidFill>
              <a:srgbClr val="000000">
                <a:alpha val="0"/>
              </a:srgbClr>
            </a:solidFill>
          </p:spPr>
        </p:sp>
        <p:sp>
          <p:nvSpPr>
            <p:cNvPr id="20" name="TextBox 20"/>
            <p:cNvSpPr txBox="1"/>
            <p:nvPr/>
          </p:nvSpPr>
          <p:spPr>
            <a:xfrm>
              <a:off x="0" y="-85725"/>
              <a:ext cx="4696618" cy="674688"/>
            </a:xfrm>
            <a:prstGeom prst="rect">
              <a:avLst/>
            </a:prstGeom>
          </p:spPr>
          <p:txBody>
            <a:bodyPr lIns="0" tIns="0" rIns="0" bIns="0" rtlCol="0" anchor="t"/>
            <a:lstStyle/>
            <a:p>
              <a:pPr algn="l">
                <a:lnSpc>
                  <a:spcPts val="3437"/>
                </a:lnSpc>
              </a:pPr>
              <a:r>
                <a:rPr lang="en-US" sz="2125">
                  <a:solidFill>
                    <a:srgbClr val="00002E"/>
                  </a:solidFill>
                  <a:latin typeface="PT Sans"/>
                  <a:ea typeface="PT Sans"/>
                  <a:cs typeface="PT Sans"/>
                  <a:sym typeface="PT Sans"/>
                </a:rPr>
                <a:t>Veri Türü</a:t>
              </a:r>
            </a:p>
          </p:txBody>
        </p:sp>
      </p:grpSp>
      <p:grpSp>
        <p:nvGrpSpPr>
          <p:cNvPr id="21" name="Group 21"/>
          <p:cNvGrpSpPr/>
          <p:nvPr/>
        </p:nvGrpSpPr>
        <p:grpSpPr>
          <a:xfrm>
            <a:off x="9424839" y="4756994"/>
            <a:ext cx="3522464" cy="441722"/>
            <a:chOff x="0" y="0"/>
            <a:chExt cx="4696618" cy="588963"/>
          </a:xfrm>
        </p:grpSpPr>
        <p:sp>
          <p:nvSpPr>
            <p:cNvPr id="22" name="Freeform 22"/>
            <p:cNvSpPr/>
            <p:nvPr/>
          </p:nvSpPr>
          <p:spPr>
            <a:xfrm>
              <a:off x="0" y="0"/>
              <a:ext cx="4696618" cy="588963"/>
            </a:xfrm>
            <a:custGeom>
              <a:avLst/>
              <a:gdLst/>
              <a:ahLst/>
              <a:cxnLst/>
              <a:rect l="l" t="t" r="r" b="b"/>
              <a:pathLst>
                <a:path w="4696618" h="588963">
                  <a:moveTo>
                    <a:pt x="0" y="0"/>
                  </a:moveTo>
                  <a:lnTo>
                    <a:pt x="4696618" y="0"/>
                  </a:lnTo>
                  <a:lnTo>
                    <a:pt x="4696618" y="588963"/>
                  </a:lnTo>
                  <a:lnTo>
                    <a:pt x="0" y="588963"/>
                  </a:lnTo>
                  <a:close/>
                </a:path>
              </a:pathLst>
            </a:custGeom>
            <a:solidFill>
              <a:srgbClr val="000000">
                <a:alpha val="0"/>
              </a:srgbClr>
            </a:solidFill>
          </p:spPr>
        </p:sp>
        <p:sp>
          <p:nvSpPr>
            <p:cNvPr id="23" name="TextBox 23"/>
            <p:cNvSpPr txBox="1"/>
            <p:nvPr/>
          </p:nvSpPr>
          <p:spPr>
            <a:xfrm>
              <a:off x="0" y="-85725"/>
              <a:ext cx="4696618" cy="674688"/>
            </a:xfrm>
            <a:prstGeom prst="rect">
              <a:avLst/>
            </a:prstGeom>
          </p:spPr>
          <p:txBody>
            <a:bodyPr lIns="0" tIns="0" rIns="0" bIns="0" rtlCol="0" anchor="t"/>
            <a:lstStyle/>
            <a:p>
              <a:pPr algn="l">
                <a:lnSpc>
                  <a:spcPts val="3437"/>
                </a:lnSpc>
              </a:pPr>
              <a:r>
                <a:rPr lang="en-US" sz="2125">
                  <a:solidFill>
                    <a:srgbClr val="00002E"/>
                  </a:solidFill>
                  <a:latin typeface="PT Sans"/>
                  <a:ea typeface="PT Sans"/>
                  <a:cs typeface="PT Sans"/>
                  <a:sym typeface="PT Sans"/>
                </a:rPr>
                <a:t>Avantajları</a:t>
              </a:r>
            </a:p>
          </p:txBody>
        </p:sp>
      </p:grpSp>
      <p:grpSp>
        <p:nvGrpSpPr>
          <p:cNvPr id="24" name="Group 24"/>
          <p:cNvGrpSpPr/>
          <p:nvPr/>
        </p:nvGrpSpPr>
        <p:grpSpPr>
          <a:xfrm>
            <a:off x="13508980" y="4756994"/>
            <a:ext cx="3527226" cy="441722"/>
            <a:chOff x="0" y="0"/>
            <a:chExt cx="4702968" cy="588963"/>
          </a:xfrm>
        </p:grpSpPr>
        <p:sp>
          <p:nvSpPr>
            <p:cNvPr id="25" name="Freeform 25"/>
            <p:cNvSpPr/>
            <p:nvPr/>
          </p:nvSpPr>
          <p:spPr>
            <a:xfrm>
              <a:off x="0" y="0"/>
              <a:ext cx="4702968" cy="588963"/>
            </a:xfrm>
            <a:custGeom>
              <a:avLst/>
              <a:gdLst/>
              <a:ahLst/>
              <a:cxnLst/>
              <a:rect l="l" t="t" r="r" b="b"/>
              <a:pathLst>
                <a:path w="4702968" h="588963">
                  <a:moveTo>
                    <a:pt x="0" y="0"/>
                  </a:moveTo>
                  <a:lnTo>
                    <a:pt x="4702968" y="0"/>
                  </a:lnTo>
                  <a:lnTo>
                    <a:pt x="4702968" y="588963"/>
                  </a:lnTo>
                  <a:lnTo>
                    <a:pt x="0" y="588963"/>
                  </a:lnTo>
                  <a:close/>
                </a:path>
              </a:pathLst>
            </a:custGeom>
            <a:solidFill>
              <a:srgbClr val="000000">
                <a:alpha val="0"/>
              </a:srgbClr>
            </a:solidFill>
          </p:spPr>
        </p:sp>
        <p:sp>
          <p:nvSpPr>
            <p:cNvPr id="26" name="TextBox 26"/>
            <p:cNvSpPr txBox="1"/>
            <p:nvPr/>
          </p:nvSpPr>
          <p:spPr>
            <a:xfrm>
              <a:off x="0" y="-85725"/>
              <a:ext cx="4702968" cy="674688"/>
            </a:xfrm>
            <a:prstGeom prst="rect">
              <a:avLst/>
            </a:prstGeom>
          </p:spPr>
          <p:txBody>
            <a:bodyPr lIns="0" tIns="0" rIns="0" bIns="0" rtlCol="0" anchor="t"/>
            <a:lstStyle/>
            <a:p>
              <a:pPr algn="l">
                <a:lnSpc>
                  <a:spcPts val="3437"/>
                </a:lnSpc>
              </a:pPr>
              <a:r>
                <a:rPr lang="en-US" sz="2125">
                  <a:solidFill>
                    <a:srgbClr val="00002E"/>
                  </a:solidFill>
                  <a:latin typeface="PT Sans"/>
                  <a:ea typeface="PT Sans"/>
                  <a:cs typeface="PT Sans"/>
                  <a:sym typeface="PT Sans"/>
                </a:rPr>
                <a:t>Zorlukları</a:t>
              </a:r>
            </a:p>
          </p:txBody>
        </p:sp>
      </p:grpSp>
      <p:grpSp>
        <p:nvGrpSpPr>
          <p:cNvPr id="27" name="Group 27"/>
          <p:cNvGrpSpPr/>
          <p:nvPr/>
        </p:nvGrpSpPr>
        <p:grpSpPr>
          <a:xfrm>
            <a:off x="975717" y="5373886"/>
            <a:ext cx="16336565" cy="1675507"/>
            <a:chOff x="0" y="0"/>
            <a:chExt cx="21782087" cy="2234010"/>
          </a:xfrm>
        </p:grpSpPr>
        <p:sp>
          <p:nvSpPr>
            <p:cNvPr id="28" name="Freeform 28"/>
            <p:cNvSpPr/>
            <p:nvPr/>
          </p:nvSpPr>
          <p:spPr>
            <a:xfrm>
              <a:off x="0" y="0"/>
              <a:ext cx="21782024" cy="2234057"/>
            </a:xfrm>
            <a:custGeom>
              <a:avLst/>
              <a:gdLst/>
              <a:ahLst/>
              <a:cxnLst/>
              <a:rect l="l" t="t" r="r" b="b"/>
              <a:pathLst>
                <a:path w="21782024" h="2234057">
                  <a:moveTo>
                    <a:pt x="0" y="0"/>
                  </a:moveTo>
                  <a:lnTo>
                    <a:pt x="21782024" y="0"/>
                  </a:lnTo>
                  <a:lnTo>
                    <a:pt x="21782024" y="2234057"/>
                  </a:lnTo>
                  <a:lnTo>
                    <a:pt x="0" y="2234057"/>
                  </a:lnTo>
                  <a:close/>
                </a:path>
              </a:pathLst>
            </a:custGeom>
            <a:solidFill>
              <a:srgbClr val="000000">
                <a:alpha val="0"/>
              </a:srgbClr>
            </a:solidFill>
          </p:spPr>
        </p:sp>
      </p:grpSp>
      <p:grpSp>
        <p:nvGrpSpPr>
          <p:cNvPr id="29" name="Group 29"/>
          <p:cNvGrpSpPr/>
          <p:nvPr/>
        </p:nvGrpSpPr>
        <p:grpSpPr>
          <a:xfrm>
            <a:off x="1251794" y="5549056"/>
            <a:ext cx="3527226" cy="441722"/>
            <a:chOff x="0" y="0"/>
            <a:chExt cx="4702968" cy="588963"/>
          </a:xfrm>
        </p:grpSpPr>
        <p:sp>
          <p:nvSpPr>
            <p:cNvPr id="30" name="Freeform 30"/>
            <p:cNvSpPr/>
            <p:nvPr/>
          </p:nvSpPr>
          <p:spPr>
            <a:xfrm>
              <a:off x="0" y="0"/>
              <a:ext cx="4702968" cy="588963"/>
            </a:xfrm>
            <a:custGeom>
              <a:avLst/>
              <a:gdLst/>
              <a:ahLst/>
              <a:cxnLst/>
              <a:rect l="l" t="t" r="r" b="b"/>
              <a:pathLst>
                <a:path w="4702968" h="588963">
                  <a:moveTo>
                    <a:pt x="0" y="0"/>
                  </a:moveTo>
                  <a:lnTo>
                    <a:pt x="4702968" y="0"/>
                  </a:lnTo>
                  <a:lnTo>
                    <a:pt x="4702968" y="588963"/>
                  </a:lnTo>
                  <a:lnTo>
                    <a:pt x="0" y="588963"/>
                  </a:lnTo>
                  <a:close/>
                </a:path>
              </a:pathLst>
            </a:custGeom>
            <a:solidFill>
              <a:srgbClr val="000000">
                <a:alpha val="0"/>
              </a:srgbClr>
            </a:solidFill>
          </p:spPr>
        </p:sp>
        <p:sp>
          <p:nvSpPr>
            <p:cNvPr id="31" name="TextBox 31"/>
            <p:cNvSpPr txBox="1"/>
            <p:nvPr/>
          </p:nvSpPr>
          <p:spPr>
            <a:xfrm>
              <a:off x="0" y="-85725"/>
              <a:ext cx="4702968" cy="674688"/>
            </a:xfrm>
            <a:prstGeom prst="rect">
              <a:avLst/>
            </a:prstGeom>
          </p:spPr>
          <p:txBody>
            <a:bodyPr lIns="0" tIns="0" rIns="0" bIns="0" rtlCol="0" anchor="t"/>
            <a:lstStyle/>
            <a:p>
              <a:pPr algn="l">
                <a:lnSpc>
                  <a:spcPts val="3437"/>
                </a:lnSpc>
              </a:pPr>
              <a:r>
                <a:rPr lang="en-US" sz="2125">
                  <a:solidFill>
                    <a:srgbClr val="00002E"/>
                  </a:solidFill>
                  <a:latin typeface="PT Sans"/>
                  <a:ea typeface="PT Sans"/>
                  <a:cs typeface="PT Sans"/>
                  <a:sym typeface="PT Sans"/>
                </a:rPr>
                <a:t>YOLOv8 ve YOLOv9</a:t>
              </a:r>
            </a:p>
          </p:txBody>
        </p:sp>
      </p:grpSp>
      <p:grpSp>
        <p:nvGrpSpPr>
          <p:cNvPr id="32" name="Group 32"/>
          <p:cNvGrpSpPr/>
          <p:nvPr/>
        </p:nvGrpSpPr>
        <p:grpSpPr>
          <a:xfrm>
            <a:off x="5340697" y="5549056"/>
            <a:ext cx="3522464" cy="441722"/>
            <a:chOff x="0" y="0"/>
            <a:chExt cx="4696618" cy="588963"/>
          </a:xfrm>
        </p:grpSpPr>
        <p:sp>
          <p:nvSpPr>
            <p:cNvPr id="33" name="Freeform 33"/>
            <p:cNvSpPr/>
            <p:nvPr/>
          </p:nvSpPr>
          <p:spPr>
            <a:xfrm>
              <a:off x="0" y="0"/>
              <a:ext cx="4696618" cy="588963"/>
            </a:xfrm>
            <a:custGeom>
              <a:avLst/>
              <a:gdLst/>
              <a:ahLst/>
              <a:cxnLst/>
              <a:rect l="l" t="t" r="r" b="b"/>
              <a:pathLst>
                <a:path w="4696618" h="588963">
                  <a:moveTo>
                    <a:pt x="0" y="0"/>
                  </a:moveTo>
                  <a:lnTo>
                    <a:pt x="4696618" y="0"/>
                  </a:lnTo>
                  <a:lnTo>
                    <a:pt x="4696618" y="588963"/>
                  </a:lnTo>
                  <a:lnTo>
                    <a:pt x="0" y="588963"/>
                  </a:lnTo>
                  <a:close/>
                </a:path>
              </a:pathLst>
            </a:custGeom>
            <a:solidFill>
              <a:srgbClr val="000000">
                <a:alpha val="0"/>
              </a:srgbClr>
            </a:solidFill>
          </p:spPr>
        </p:sp>
        <p:sp>
          <p:nvSpPr>
            <p:cNvPr id="34" name="TextBox 34"/>
            <p:cNvSpPr txBox="1"/>
            <p:nvPr/>
          </p:nvSpPr>
          <p:spPr>
            <a:xfrm>
              <a:off x="0" y="-85725"/>
              <a:ext cx="4696618" cy="674688"/>
            </a:xfrm>
            <a:prstGeom prst="rect">
              <a:avLst/>
            </a:prstGeom>
          </p:spPr>
          <p:txBody>
            <a:bodyPr lIns="0" tIns="0" rIns="0" bIns="0" rtlCol="0" anchor="t"/>
            <a:lstStyle/>
            <a:p>
              <a:pPr algn="l">
                <a:lnSpc>
                  <a:spcPts val="3437"/>
                </a:lnSpc>
              </a:pPr>
              <a:r>
                <a:rPr lang="en-US" sz="2125">
                  <a:solidFill>
                    <a:srgbClr val="00002E"/>
                  </a:solidFill>
                  <a:latin typeface="PT Sans"/>
                  <a:ea typeface="PT Sans"/>
                  <a:cs typeface="PT Sans"/>
                  <a:sym typeface="PT Sans"/>
                </a:rPr>
                <a:t>Optik Görüntüler</a:t>
              </a:r>
            </a:p>
          </p:txBody>
        </p:sp>
      </p:grpSp>
      <p:grpSp>
        <p:nvGrpSpPr>
          <p:cNvPr id="35" name="Group 35"/>
          <p:cNvGrpSpPr/>
          <p:nvPr/>
        </p:nvGrpSpPr>
        <p:grpSpPr>
          <a:xfrm>
            <a:off x="9424839" y="5549056"/>
            <a:ext cx="3522464" cy="1325166"/>
            <a:chOff x="0" y="0"/>
            <a:chExt cx="4696618" cy="1766888"/>
          </a:xfrm>
        </p:grpSpPr>
        <p:sp>
          <p:nvSpPr>
            <p:cNvPr id="36" name="Freeform 36"/>
            <p:cNvSpPr/>
            <p:nvPr/>
          </p:nvSpPr>
          <p:spPr>
            <a:xfrm>
              <a:off x="0" y="0"/>
              <a:ext cx="4696618" cy="1766888"/>
            </a:xfrm>
            <a:custGeom>
              <a:avLst/>
              <a:gdLst/>
              <a:ahLst/>
              <a:cxnLst/>
              <a:rect l="l" t="t" r="r" b="b"/>
              <a:pathLst>
                <a:path w="4696618" h="1766888">
                  <a:moveTo>
                    <a:pt x="0" y="0"/>
                  </a:moveTo>
                  <a:lnTo>
                    <a:pt x="4696618" y="0"/>
                  </a:lnTo>
                  <a:lnTo>
                    <a:pt x="4696618" y="1766888"/>
                  </a:lnTo>
                  <a:lnTo>
                    <a:pt x="0" y="1766888"/>
                  </a:lnTo>
                  <a:close/>
                </a:path>
              </a:pathLst>
            </a:custGeom>
            <a:solidFill>
              <a:srgbClr val="000000">
                <a:alpha val="0"/>
              </a:srgbClr>
            </a:solidFill>
          </p:spPr>
        </p:sp>
        <p:sp>
          <p:nvSpPr>
            <p:cNvPr id="37" name="TextBox 37"/>
            <p:cNvSpPr txBox="1"/>
            <p:nvPr/>
          </p:nvSpPr>
          <p:spPr>
            <a:xfrm>
              <a:off x="0" y="-85725"/>
              <a:ext cx="4696618" cy="1852613"/>
            </a:xfrm>
            <a:prstGeom prst="rect">
              <a:avLst/>
            </a:prstGeom>
          </p:spPr>
          <p:txBody>
            <a:bodyPr lIns="0" tIns="0" rIns="0" bIns="0" rtlCol="0" anchor="t"/>
            <a:lstStyle/>
            <a:p>
              <a:pPr algn="l">
                <a:lnSpc>
                  <a:spcPts val="3437"/>
                </a:lnSpc>
              </a:pPr>
              <a:r>
                <a:rPr lang="en-US" sz="2125">
                  <a:solidFill>
                    <a:srgbClr val="00002E"/>
                  </a:solidFill>
                  <a:latin typeface="PT Sans"/>
                  <a:ea typeface="PT Sans"/>
                  <a:cs typeface="PT Sans"/>
                  <a:sym typeface="PT Sans"/>
                </a:rPr>
                <a:t>Hızlı ve doğru tespit, YOLOv9 daha yüksek doğruluk sunuyor</a:t>
              </a:r>
            </a:p>
          </p:txBody>
        </p:sp>
      </p:grpSp>
      <p:grpSp>
        <p:nvGrpSpPr>
          <p:cNvPr id="38" name="Group 38"/>
          <p:cNvGrpSpPr/>
          <p:nvPr/>
        </p:nvGrpSpPr>
        <p:grpSpPr>
          <a:xfrm>
            <a:off x="13508980" y="5549056"/>
            <a:ext cx="3527226" cy="1325166"/>
            <a:chOff x="0" y="0"/>
            <a:chExt cx="4702968" cy="1766888"/>
          </a:xfrm>
        </p:grpSpPr>
        <p:sp>
          <p:nvSpPr>
            <p:cNvPr id="39" name="Freeform 39"/>
            <p:cNvSpPr/>
            <p:nvPr/>
          </p:nvSpPr>
          <p:spPr>
            <a:xfrm>
              <a:off x="0" y="0"/>
              <a:ext cx="4702968" cy="1766888"/>
            </a:xfrm>
            <a:custGeom>
              <a:avLst/>
              <a:gdLst/>
              <a:ahLst/>
              <a:cxnLst/>
              <a:rect l="l" t="t" r="r" b="b"/>
              <a:pathLst>
                <a:path w="4702968" h="1766888">
                  <a:moveTo>
                    <a:pt x="0" y="0"/>
                  </a:moveTo>
                  <a:lnTo>
                    <a:pt x="4702968" y="0"/>
                  </a:lnTo>
                  <a:lnTo>
                    <a:pt x="4702968" y="1766888"/>
                  </a:lnTo>
                  <a:lnTo>
                    <a:pt x="0" y="1766888"/>
                  </a:lnTo>
                  <a:close/>
                </a:path>
              </a:pathLst>
            </a:custGeom>
            <a:solidFill>
              <a:srgbClr val="000000">
                <a:alpha val="0"/>
              </a:srgbClr>
            </a:solidFill>
          </p:spPr>
        </p:sp>
        <p:sp>
          <p:nvSpPr>
            <p:cNvPr id="40" name="TextBox 40"/>
            <p:cNvSpPr txBox="1"/>
            <p:nvPr/>
          </p:nvSpPr>
          <p:spPr>
            <a:xfrm>
              <a:off x="0" y="-85725"/>
              <a:ext cx="4702968" cy="1852613"/>
            </a:xfrm>
            <a:prstGeom prst="rect">
              <a:avLst/>
            </a:prstGeom>
          </p:spPr>
          <p:txBody>
            <a:bodyPr lIns="0" tIns="0" rIns="0" bIns="0" rtlCol="0" anchor="t"/>
            <a:lstStyle/>
            <a:p>
              <a:pPr algn="l">
                <a:lnSpc>
                  <a:spcPts val="3437"/>
                </a:lnSpc>
              </a:pPr>
              <a:r>
                <a:rPr lang="en-US" sz="2125">
                  <a:solidFill>
                    <a:srgbClr val="00002E"/>
                  </a:solidFill>
                  <a:latin typeface="PT Sans"/>
                  <a:ea typeface="PT Sans"/>
                  <a:cs typeface="PT Sans"/>
                  <a:sym typeface="PT Sans"/>
                </a:rPr>
                <a:t>Küçük nesneler için daha fazla optimizasyona ihtiyaç duyuyor</a:t>
              </a:r>
            </a:p>
          </p:txBody>
        </p:sp>
      </p:grpSp>
      <p:grpSp>
        <p:nvGrpSpPr>
          <p:cNvPr id="41" name="Group 41"/>
          <p:cNvGrpSpPr/>
          <p:nvPr/>
        </p:nvGrpSpPr>
        <p:grpSpPr>
          <a:xfrm>
            <a:off x="975717" y="7049392"/>
            <a:ext cx="16336565" cy="1233785"/>
            <a:chOff x="0" y="0"/>
            <a:chExt cx="21782087" cy="1645047"/>
          </a:xfrm>
        </p:grpSpPr>
        <p:sp>
          <p:nvSpPr>
            <p:cNvPr id="42" name="Freeform 42"/>
            <p:cNvSpPr/>
            <p:nvPr/>
          </p:nvSpPr>
          <p:spPr>
            <a:xfrm>
              <a:off x="0" y="0"/>
              <a:ext cx="21782024" cy="1645031"/>
            </a:xfrm>
            <a:custGeom>
              <a:avLst/>
              <a:gdLst/>
              <a:ahLst/>
              <a:cxnLst/>
              <a:rect l="l" t="t" r="r" b="b"/>
              <a:pathLst>
                <a:path w="21782024" h="1645031">
                  <a:moveTo>
                    <a:pt x="0" y="0"/>
                  </a:moveTo>
                  <a:lnTo>
                    <a:pt x="21782024" y="0"/>
                  </a:lnTo>
                  <a:lnTo>
                    <a:pt x="21782024" y="1645031"/>
                  </a:lnTo>
                  <a:lnTo>
                    <a:pt x="0" y="1645031"/>
                  </a:lnTo>
                  <a:close/>
                </a:path>
              </a:pathLst>
            </a:custGeom>
            <a:solidFill>
              <a:srgbClr val="FFFFFF">
                <a:alpha val="0"/>
              </a:srgbClr>
            </a:solidFill>
          </p:spPr>
        </p:sp>
      </p:grpSp>
      <p:grpSp>
        <p:nvGrpSpPr>
          <p:cNvPr id="43" name="Group 43"/>
          <p:cNvGrpSpPr/>
          <p:nvPr/>
        </p:nvGrpSpPr>
        <p:grpSpPr>
          <a:xfrm>
            <a:off x="1251794" y="7224564"/>
            <a:ext cx="3527226" cy="441722"/>
            <a:chOff x="0" y="0"/>
            <a:chExt cx="4702968" cy="588963"/>
          </a:xfrm>
        </p:grpSpPr>
        <p:sp>
          <p:nvSpPr>
            <p:cNvPr id="44" name="Freeform 44"/>
            <p:cNvSpPr/>
            <p:nvPr/>
          </p:nvSpPr>
          <p:spPr>
            <a:xfrm>
              <a:off x="0" y="0"/>
              <a:ext cx="4702968" cy="588963"/>
            </a:xfrm>
            <a:custGeom>
              <a:avLst/>
              <a:gdLst/>
              <a:ahLst/>
              <a:cxnLst/>
              <a:rect l="l" t="t" r="r" b="b"/>
              <a:pathLst>
                <a:path w="4702968" h="588963">
                  <a:moveTo>
                    <a:pt x="0" y="0"/>
                  </a:moveTo>
                  <a:lnTo>
                    <a:pt x="4702968" y="0"/>
                  </a:lnTo>
                  <a:lnTo>
                    <a:pt x="4702968" y="588963"/>
                  </a:lnTo>
                  <a:lnTo>
                    <a:pt x="0" y="588963"/>
                  </a:lnTo>
                  <a:close/>
                </a:path>
              </a:pathLst>
            </a:custGeom>
            <a:solidFill>
              <a:srgbClr val="000000">
                <a:alpha val="0"/>
              </a:srgbClr>
            </a:solidFill>
          </p:spPr>
        </p:sp>
        <p:sp>
          <p:nvSpPr>
            <p:cNvPr id="45" name="TextBox 45"/>
            <p:cNvSpPr txBox="1"/>
            <p:nvPr/>
          </p:nvSpPr>
          <p:spPr>
            <a:xfrm>
              <a:off x="0" y="-85725"/>
              <a:ext cx="4702968" cy="674688"/>
            </a:xfrm>
            <a:prstGeom prst="rect">
              <a:avLst/>
            </a:prstGeom>
          </p:spPr>
          <p:txBody>
            <a:bodyPr lIns="0" tIns="0" rIns="0" bIns="0" rtlCol="0" anchor="t"/>
            <a:lstStyle/>
            <a:p>
              <a:pPr algn="l">
                <a:lnSpc>
                  <a:spcPts val="3437"/>
                </a:lnSpc>
              </a:pPr>
              <a:r>
                <a:rPr lang="en-US" sz="2125">
                  <a:solidFill>
                    <a:srgbClr val="00002E"/>
                  </a:solidFill>
                  <a:latin typeface="PT Sans"/>
                  <a:ea typeface="PT Sans"/>
                  <a:cs typeface="PT Sans"/>
                  <a:sym typeface="PT Sans"/>
                </a:rPr>
                <a:t>Mask R-CNN</a:t>
              </a:r>
            </a:p>
          </p:txBody>
        </p:sp>
      </p:grpSp>
      <p:grpSp>
        <p:nvGrpSpPr>
          <p:cNvPr id="46" name="Group 46"/>
          <p:cNvGrpSpPr/>
          <p:nvPr/>
        </p:nvGrpSpPr>
        <p:grpSpPr>
          <a:xfrm>
            <a:off x="5340697" y="7224564"/>
            <a:ext cx="3522464" cy="441722"/>
            <a:chOff x="0" y="0"/>
            <a:chExt cx="4696618" cy="588963"/>
          </a:xfrm>
        </p:grpSpPr>
        <p:sp>
          <p:nvSpPr>
            <p:cNvPr id="47" name="Freeform 47"/>
            <p:cNvSpPr/>
            <p:nvPr/>
          </p:nvSpPr>
          <p:spPr>
            <a:xfrm>
              <a:off x="0" y="0"/>
              <a:ext cx="4696618" cy="588963"/>
            </a:xfrm>
            <a:custGeom>
              <a:avLst/>
              <a:gdLst/>
              <a:ahLst/>
              <a:cxnLst/>
              <a:rect l="l" t="t" r="r" b="b"/>
              <a:pathLst>
                <a:path w="4696618" h="588963">
                  <a:moveTo>
                    <a:pt x="0" y="0"/>
                  </a:moveTo>
                  <a:lnTo>
                    <a:pt x="4696618" y="0"/>
                  </a:lnTo>
                  <a:lnTo>
                    <a:pt x="4696618" y="588963"/>
                  </a:lnTo>
                  <a:lnTo>
                    <a:pt x="0" y="588963"/>
                  </a:lnTo>
                  <a:close/>
                </a:path>
              </a:pathLst>
            </a:custGeom>
            <a:solidFill>
              <a:srgbClr val="000000">
                <a:alpha val="0"/>
              </a:srgbClr>
            </a:solidFill>
          </p:spPr>
        </p:sp>
        <p:sp>
          <p:nvSpPr>
            <p:cNvPr id="48" name="TextBox 48"/>
            <p:cNvSpPr txBox="1"/>
            <p:nvPr/>
          </p:nvSpPr>
          <p:spPr>
            <a:xfrm>
              <a:off x="0" y="-85725"/>
              <a:ext cx="4696618" cy="674688"/>
            </a:xfrm>
            <a:prstGeom prst="rect">
              <a:avLst/>
            </a:prstGeom>
          </p:spPr>
          <p:txBody>
            <a:bodyPr lIns="0" tIns="0" rIns="0" bIns="0" rtlCol="0" anchor="t"/>
            <a:lstStyle/>
            <a:p>
              <a:pPr algn="l">
                <a:lnSpc>
                  <a:spcPts val="3437"/>
                </a:lnSpc>
              </a:pPr>
              <a:r>
                <a:rPr lang="en-US" sz="2125">
                  <a:solidFill>
                    <a:srgbClr val="00002E"/>
                  </a:solidFill>
                  <a:latin typeface="PT Sans"/>
                  <a:ea typeface="PT Sans"/>
                  <a:cs typeface="PT Sans"/>
                  <a:sym typeface="PT Sans"/>
                </a:rPr>
                <a:t>Uydu Görüntüleri</a:t>
              </a:r>
            </a:p>
          </p:txBody>
        </p:sp>
      </p:grpSp>
      <p:grpSp>
        <p:nvGrpSpPr>
          <p:cNvPr id="49" name="Group 49"/>
          <p:cNvGrpSpPr/>
          <p:nvPr/>
        </p:nvGrpSpPr>
        <p:grpSpPr>
          <a:xfrm>
            <a:off x="9424839" y="7224564"/>
            <a:ext cx="3522464" cy="883444"/>
            <a:chOff x="0" y="0"/>
            <a:chExt cx="4696618" cy="1177925"/>
          </a:xfrm>
        </p:grpSpPr>
        <p:sp>
          <p:nvSpPr>
            <p:cNvPr id="50" name="Freeform 50"/>
            <p:cNvSpPr/>
            <p:nvPr/>
          </p:nvSpPr>
          <p:spPr>
            <a:xfrm>
              <a:off x="0" y="0"/>
              <a:ext cx="4696618" cy="1177925"/>
            </a:xfrm>
            <a:custGeom>
              <a:avLst/>
              <a:gdLst/>
              <a:ahLst/>
              <a:cxnLst/>
              <a:rect l="l" t="t" r="r" b="b"/>
              <a:pathLst>
                <a:path w="4696618" h="1177925">
                  <a:moveTo>
                    <a:pt x="0" y="0"/>
                  </a:moveTo>
                  <a:lnTo>
                    <a:pt x="4696618" y="0"/>
                  </a:lnTo>
                  <a:lnTo>
                    <a:pt x="4696618" y="1177925"/>
                  </a:lnTo>
                  <a:lnTo>
                    <a:pt x="0" y="1177925"/>
                  </a:lnTo>
                  <a:close/>
                </a:path>
              </a:pathLst>
            </a:custGeom>
            <a:solidFill>
              <a:srgbClr val="000000">
                <a:alpha val="0"/>
              </a:srgbClr>
            </a:solidFill>
          </p:spPr>
        </p:sp>
        <p:sp>
          <p:nvSpPr>
            <p:cNvPr id="51" name="TextBox 51"/>
            <p:cNvSpPr txBox="1"/>
            <p:nvPr/>
          </p:nvSpPr>
          <p:spPr>
            <a:xfrm>
              <a:off x="0" y="-85725"/>
              <a:ext cx="4696618" cy="1263650"/>
            </a:xfrm>
            <a:prstGeom prst="rect">
              <a:avLst/>
            </a:prstGeom>
          </p:spPr>
          <p:txBody>
            <a:bodyPr lIns="0" tIns="0" rIns="0" bIns="0" rtlCol="0" anchor="t"/>
            <a:lstStyle/>
            <a:p>
              <a:pPr algn="l">
                <a:lnSpc>
                  <a:spcPts val="3437"/>
                </a:lnSpc>
              </a:pPr>
              <a:r>
                <a:rPr lang="en-US" sz="2125">
                  <a:solidFill>
                    <a:srgbClr val="00002E"/>
                  </a:solidFill>
                  <a:latin typeface="PT Sans"/>
                  <a:ea typeface="PT Sans"/>
                  <a:cs typeface="PT Sans"/>
                  <a:sym typeface="PT Sans"/>
                </a:rPr>
                <a:t>Maske tabanlı tespit, bölgesel doğruluk yüksek</a:t>
              </a:r>
            </a:p>
          </p:txBody>
        </p:sp>
      </p:grpSp>
      <p:grpSp>
        <p:nvGrpSpPr>
          <p:cNvPr id="52" name="Group 52"/>
          <p:cNvGrpSpPr/>
          <p:nvPr/>
        </p:nvGrpSpPr>
        <p:grpSpPr>
          <a:xfrm>
            <a:off x="13508980" y="7224564"/>
            <a:ext cx="3527226" cy="883444"/>
            <a:chOff x="0" y="0"/>
            <a:chExt cx="4702968" cy="1177925"/>
          </a:xfrm>
        </p:grpSpPr>
        <p:sp>
          <p:nvSpPr>
            <p:cNvPr id="53" name="Freeform 53"/>
            <p:cNvSpPr/>
            <p:nvPr/>
          </p:nvSpPr>
          <p:spPr>
            <a:xfrm>
              <a:off x="0" y="0"/>
              <a:ext cx="4702968" cy="1177925"/>
            </a:xfrm>
            <a:custGeom>
              <a:avLst/>
              <a:gdLst/>
              <a:ahLst/>
              <a:cxnLst/>
              <a:rect l="l" t="t" r="r" b="b"/>
              <a:pathLst>
                <a:path w="4702968" h="1177925">
                  <a:moveTo>
                    <a:pt x="0" y="0"/>
                  </a:moveTo>
                  <a:lnTo>
                    <a:pt x="4702968" y="0"/>
                  </a:lnTo>
                  <a:lnTo>
                    <a:pt x="4702968" y="1177925"/>
                  </a:lnTo>
                  <a:lnTo>
                    <a:pt x="0" y="1177925"/>
                  </a:lnTo>
                  <a:close/>
                </a:path>
              </a:pathLst>
            </a:custGeom>
            <a:solidFill>
              <a:srgbClr val="000000">
                <a:alpha val="0"/>
              </a:srgbClr>
            </a:solidFill>
          </p:spPr>
        </p:sp>
        <p:sp>
          <p:nvSpPr>
            <p:cNvPr id="54" name="TextBox 54"/>
            <p:cNvSpPr txBox="1"/>
            <p:nvPr/>
          </p:nvSpPr>
          <p:spPr>
            <a:xfrm>
              <a:off x="0" y="-85725"/>
              <a:ext cx="4702968" cy="1263650"/>
            </a:xfrm>
            <a:prstGeom prst="rect">
              <a:avLst/>
            </a:prstGeom>
          </p:spPr>
          <p:txBody>
            <a:bodyPr lIns="0" tIns="0" rIns="0" bIns="0" rtlCol="0" anchor="t"/>
            <a:lstStyle/>
            <a:p>
              <a:pPr algn="l">
                <a:lnSpc>
                  <a:spcPts val="3437"/>
                </a:lnSpc>
              </a:pPr>
              <a:r>
                <a:rPr lang="en-US" sz="2125">
                  <a:solidFill>
                    <a:srgbClr val="00002E"/>
                  </a:solidFill>
                  <a:latin typeface="PT Sans"/>
                  <a:ea typeface="PT Sans"/>
                  <a:cs typeface="PT Sans"/>
                  <a:sym typeface="PT Sans"/>
                </a:rPr>
                <a:t>Birbirine yakın gemileri ayırt etmekte zorlanıyor</a:t>
              </a:r>
            </a:p>
          </p:txBody>
        </p:sp>
      </p:grpSp>
      <p:grpSp>
        <p:nvGrpSpPr>
          <p:cNvPr id="55" name="Group 55"/>
          <p:cNvGrpSpPr/>
          <p:nvPr/>
        </p:nvGrpSpPr>
        <p:grpSpPr>
          <a:xfrm>
            <a:off x="975717" y="8283179"/>
            <a:ext cx="16336565" cy="1233785"/>
            <a:chOff x="0" y="0"/>
            <a:chExt cx="21782087" cy="1645047"/>
          </a:xfrm>
        </p:grpSpPr>
        <p:sp>
          <p:nvSpPr>
            <p:cNvPr id="56" name="Freeform 56"/>
            <p:cNvSpPr/>
            <p:nvPr/>
          </p:nvSpPr>
          <p:spPr>
            <a:xfrm>
              <a:off x="0" y="0"/>
              <a:ext cx="21782024" cy="1645031"/>
            </a:xfrm>
            <a:custGeom>
              <a:avLst/>
              <a:gdLst/>
              <a:ahLst/>
              <a:cxnLst/>
              <a:rect l="l" t="t" r="r" b="b"/>
              <a:pathLst>
                <a:path w="21782024" h="1645031">
                  <a:moveTo>
                    <a:pt x="0" y="0"/>
                  </a:moveTo>
                  <a:lnTo>
                    <a:pt x="21782024" y="0"/>
                  </a:lnTo>
                  <a:lnTo>
                    <a:pt x="21782024" y="1645031"/>
                  </a:lnTo>
                  <a:lnTo>
                    <a:pt x="0" y="1645031"/>
                  </a:lnTo>
                  <a:close/>
                </a:path>
              </a:pathLst>
            </a:custGeom>
            <a:solidFill>
              <a:srgbClr val="000000">
                <a:alpha val="0"/>
              </a:srgbClr>
            </a:solidFill>
          </p:spPr>
        </p:sp>
      </p:grpSp>
      <p:grpSp>
        <p:nvGrpSpPr>
          <p:cNvPr id="57" name="Group 57"/>
          <p:cNvGrpSpPr/>
          <p:nvPr/>
        </p:nvGrpSpPr>
        <p:grpSpPr>
          <a:xfrm>
            <a:off x="1251794" y="8458349"/>
            <a:ext cx="3527226" cy="441722"/>
            <a:chOff x="0" y="0"/>
            <a:chExt cx="4702968" cy="588963"/>
          </a:xfrm>
        </p:grpSpPr>
        <p:sp>
          <p:nvSpPr>
            <p:cNvPr id="58" name="Freeform 58"/>
            <p:cNvSpPr/>
            <p:nvPr/>
          </p:nvSpPr>
          <p:spPr>
            <a:xfrm>
              <a:off x="0" y="0"/>
              <a:ext cx="4702968" cy="588963"/>
            </a:xfrm>
            <a:custGeom>
              <a:avLst/>
              <a:gdLst/>
              <a:ahLst/>
              <a:cxnLst/>
              <a:rect l="l" t="t" r="r" b="b"/>
              <a:pathLst>
                <a:path w="4702968" h="588963">
                  <a:moveTo>
                    <a:pt x="0" y="0"/>
                  </a:moveTo>
                  <a:lnTo>
                    <a:pt x="4702968" y="0"/>
                  </a:lnTo>
                  <a:lnTo>
                    <a:pt x="4702968" y="588963"/>
                  </a:lnTo>
                  <a:lnTo>
                    <a:pt x="0" y="588963"/>
                  </a:lnTo>
                  <a:close/>
                </a:path>
              </a:pathLst>
            </a:custGeom>
            <a:solidFill>
              <a:srgbClr val="000000">
                <a:alpha val="0"/>
              </a:srgbClr>
            </a:solidFill>
          </p:spPr>
        </p:sp>
        <p:sp>
          <p:nvSpPr>
            <p:cNvPr id="59" name="TextBox 59"/>
            <p:cNvSpPr txBox="1"/>
            <p:nvPr/>
          </p:nvSpPr>
          <p:spPr>
            <a:xfrm>
              <a:off x="0" y="-85725"/>
              <a:ext cx="4702968" cy="674688"/>
            </a:xfrm>
            <a:prstGeom prst="rect">
              <a:avLst/>
            </a:prstGeom>
          </p:spPr>
          <p:txBody>
            <a:bodyPr lIns="0" tIns="0" rIns="0" bIns="0" rtlCol="0" anchor="t"/>
            <a:lstStyle/>
            <a:p>
              <a:pPr algn="l">
                <a:lnSpc>
                  <a:spcPts val="3437"/>
                </a:lnSpc>
              </a:pPr>
              <a:r>
                <a:rPr lang="en-US" sz="2125">
                  <a:solidFill>
                    <a:srgbClr val="00002E"/>
                  </a:solidFill>
                  <a:latin typeface="PT Sans"/>
                  <a:ea typeface="PT Sans"/>
                  <a:cs typeface="PT Sans"/>
                  <a:sym typeface="PT Sans"/>
                </a:rPr>
                <a:t>Faster R-CNN</a:t>
              </a:r>
            </a:p>
          </p:txBody>
        </p:sp>
      </p:grpSp>
      <p:grpSp>
        <p:nvGrpSpPr>
          <p:cNvPr id="60" name="Group 60"/>
          <p:cNvGrpSpPr/>
          <p:nvPr/>
        </p:nvGrpSpPr>
        <p:grpSpPr>
          <a:xfrm>
            <a:off x="5340697" y="8458349"/>
            <a:ext cx="3522464" cy="441722"/>
            <a:chOff x="0" y="0"/>
            <a:chExt cx="4696618" cy="588963"/>
          </a:xfrm>
        </p:grpSpPr>
        <p:sp>
          <p:nvSpPr>
            <p:cNvPr id="61" name="Freeform 61"/>
            <p:cNvSpPr/>
            <p:nvPr/>
          </p:nvSpPr>
          <p:spPr>
            <a:xfrm>
              <a:off x="0" y="0"/>
              <a:ext cx="4696618" cy="588963"/>
            </a:xfrm>
            <a:custGeom>
              <a:avLst/>
              <a:gdLst/>
              <a:ahLst/>
              <a:cxnLst/>
              <a:rect l="l" t="t" r="r" b="b"/>
              <a:pathLst>
                <a:path w="4696618" h="588963">
                  <a:moveTo>
                    <a:pt x="0" y="0"/>
                  </a:moveTo>
                  <a:lnTo>
                    <a:pt x="4696618" y="0"/>
                  </a:lnTo>
                  <a:lnTo>
                    <a:pt x="4696618" y="588963"/>
                  </a:lnTo>
                  <a:lnTo>
                    <a:pt x="0" y="588963"/>
                  </a:lnTo>
                  <a:close/>
                </a:path>
              </a:pathLst>
            </a:custGeom>
            <a:solidFill>
              <a:srgbClr val="000000">
                <a:alpha val="0"/>
              </a:srgbClr>
            </a:solidFill>
          </p:spPr>
        </p:sp>
        <p:sp>
          <p:nvSpPr>
            <p:cNvPr id="62" name="TextBox 62"/>
            <p:cNvSpPr txBox="1"/>
            <p:nvPr/>
          </p:nvSpPr>
          <p:spPr>
            <a:xfrm>
              <a:off x="0" y="-85725"/>
              <a:ext cx="4696618" cy="674688"/>
            </a:xfrm>
            <a:prstGeom prst="rect">
              <a:avLst/>
            </a:prstGeom>
          </p:spPr>
          <p:txBody>
            <a:bodyPr lIns="0" tIns="0" rIns="0" bIns="0" rtlCol="0" anchor="t"/>
            <a:lstStyle/>
            <a:p>
              <a:pPr algn="l">
                <a:lnSpc>
                  <a:spcPts val="3437"/>
                </a:lnSpc>
              </a:pPr>
              <a:r>
                <a:rPr lang="en-US" sz="2125">
                  <a:solidFill>
                    <a:srgbClr val="00002E"/>
                  </a:solidFill>
                  <a:latin typeface="PT Sans"/>
                  <a:ea typeface="PT Sans"/>
                  <a:cs typeface="PT Sans"/>
                  <a:sym typeface="PT Sans"/>
                </a:rPr>
                <a:t>SAR Görüntüleri</a:t>
              </a:r>
            </a:p>
          </p:txBody>
        </p:sp>
      </p:grpSp>
      <p:grpSp>
        <p:nvGrpSpPr>
          <p:cNvPr id="63" name="Group 63"/>
          <p:cNvGrpSpPr/>
          <p:nvPr/>
        </p:nvGrpSpPr>
        <p:grpSpPr>
          <a:xfrm>
            <a:off x="9424839" y="8458349"/>
            <a:ext cx="3522464" cy="883444"/>
            <a:chOff x="0" y="0"/>
            <a:chExt cx="4696618" cy="1177925"/>
          </a:xfrm>
        </p:grpSpPr>
        <p:sp>
          <p:nvSpPr>
            <p:cNvPr id="64" name="Freeform 64"/>
            <p:cNvSpPr/>
            <p:nvPr/>
          </p:nvSpPr>
          <p:spPr>
            <a:xfrm>
              <a:off x="0" y="0"/>
              <a:ext cx="4696618" cy="1177925"/>
            </a:xfrm>
            <a:custGeom>
              <a:avLst/>
              <a:gdLst/>
              <a:ahLst/>
              <a:cxnLst/>
              <a:rect l="l" t="t" r="r" b="b"/>
              <a:pathLst>
                <a:path w="4696618" h="1177925">
                  <a:moveTo>
                    <a:pt x="0" y="0"/>
                  </a:moveTo>
                  <a:lnTo>
                    <a:pt x="4696618" y="0"/>
                  </a:lnTo>
                  <a:lnTo>
                    <a:pt x="4696618" y="1177925"/>
                  </a:lnTo>
                  <a:lnTo>
                    <a:pt x="0" y="1177925"/>
                  </a:lnTo>
                  <a:close/>
                </a:path>
              </a:pathLst>
            </a:custGeom>
            <a:solidFill>
              <a:srgbClr val="000000">
                <a:alpha val="0"/>
              </a:srgbClr>
            </a:solidFill>
          </p:spPr>
        </p:sp>
        <p:sp>
          <p:nvSpPr>
            <p:cNvPr id="65" name="TextBox 65"/>
            <p:cNvSpPr txBox="1"/>
            <p:nvPr/>
          </p:nvSpPr>
          <p:spPr>
            <a:xfrm>
              <a:off x="0" y="-85725"/>
              <a:ext cx="4696618" cy="1263650"/>
            </a:xfrm>
            <a:prstGeom prst="rect">
              <a:avLst/>
            </a:prstGeom>
          </p:spPr>
          <p:txBody>
            <a:bodyPr lIns="0" tIns="0" rIns="0" bIns="0" rtlCol="0" anchor="t"/>
            <a:lstStyle/>
            <a:p>
              <a:pPr algn="l">
                <a:lnSpc>
                  <a:spcPts val="3437"/>
                </a:lnSpc>
              </a:pPr>
              <a:r>
                <a:rPr lang="en-US" sz="2125">
                  <a:solidFill>
                    <a:srgbClr val="00002E"/>
                  </a:solidFill>
                  <a:latin typeface="PT Sans"/>
                  <a:ea typeface="PT Sans"/>
                  <a:cs typeface="PT Sans"/>
                  <a:sym typeface="PT Sans"/>
                </a:rPr>
                <a:t>Hava koşullarından etkilenmiyor, yüksek doğruluk</a:t>
              </a:r>
            </a:p>
          </p:txBody>
        </p:sp>
      </p:grpSp>
      <p:grpSp>
        <p:nvGrpSpPr>
          <p:cNvPr id="66" name="Group 66"/>
          <p:cNvGrpSpPr/>
          <p:nvPr/>
        </p:nvGrpSpPr>
        <p:grpSpPr>
          <a:xfrm>
            <a:off x="13508980" y="8458349"/>
            <a:ext cx="3527226" cy="883444"/>
            <a:chOff x="0" y="0"/>
            <a:chExt cx="4702968" cy="1177925"/>
          </a:xfrm>
        </p:grpSpPr>
        <p:sp>
          <p:nvSpPr>
            <p:cNvPr id="67" name="Freeform 67"/>
            <p:cNvSpPr/>
            <p:nvPr/>
          </p:nvSpPr>
          <p:spPr>
            <a:xfrm>
              <a:off x="0" y="0"/>
              <a:ext cx="4702968" cy="1177925"/>
            </a:xfrm>
            <a:custGeom>
              <a:avLst/>
              <a:gdLst/>
              <a:ahLst/>
              <a:cxnLst/>
              <a:rect l="l" t="t" r="r" b="b"/>
              <a:pathLst>
                <a:path w="4702968" h="1177925">
                  <a:moveTo>
                    <a:pt x="0" y="0"/>
                  </a:moveTo>
                  <a:lnTo>
                    <a:pt x="4702968" y="0"/>
                  </a:lnTo>
                  <a:lnTo>
                    <a:pt x="4702968" y="1177925"/>
                  </a:lnTo>
                  <a:lnTo>
                    <a:pt x="0" y="1177925"/>
                  </a:lnTo>
                  <a:close/>
                </a:path>
              </a:pathLst>
            </a:custGeom>
            <a:solidFill>
              <a:srgbClr val="000000">
                <a:alpha val="0"/>
              </a:srgbClr>
            </a:solidFill>
          </p:spPr>
        </p:sp>
        <p:sp>
          <p:nvSpPr>
            <p:cNvPr id="68" name="TextBox 68"/>
            <p:cNvSpPr txBox="1"/>
            <p:nvPr/>
          </p:nvSpPr>
          <p:spPr>
            <a:xfrm>
              <a:off x="0" y="-85725"/>
              <a:ext cx="4702968" cy="1263650"/>
            </a:xfrm>
            <a:prstGeom prst="rect">
              <a:avLst/>
            </a:prstGeom>
          </p:spPr>
          <p:txBody>
            <a:bodyPr lIns="0" tIns="0" rIns="0" bIns="0" rtlCol="0" anchor="t"/>
            <a:lstStyle/>
            <a:p>
              <a:pPr algn="l">
                <a:lnSpc>
                  <a:spcPts val="3437"/>
                </a:lnSpc>
              </a:pPr>
              <a:r>
                <a:rPr lang="en-US" sz="2125">
                  <a:solidFill>
                    <a:srgbClr val="00002E"/>
                  </a:solidFill>
                  <a:latin typeface="PT Sans"/>
                  <a:ea typeface="PT Sans"/>
                  <a:cs typeface="PT Sans"/>
                  <a:sym typeface="PT Sans"/>
                </a:rPr>
                <a:t>Yanlış pozitifler oluşabiliyor, ek optimizasyon gerekebilir</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5" name="Freeform 5" descr="preencoded.png">
            <a:hlinkClick r:id="rId4"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5"/>
            <a:stretch>
              <a:fillRect/>
            </a:stretch>
          </a:blipFill>
        </p:spPr>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6"/>
            <a:stretch>
              <a:fillRect/>
            </a:stretch>
          </a:blipFill>
        </p:spPr>
      </p:sp>
      <p:grpSp>
        <p:nvGrpSpPr>
          <p:cNvPr id="7" name="Group 7"/>
          <p:cNvGrpSpPr/>
          <p:nvPr/>
        </p:nvGrpSpPr>
        <p:grpSpPr>
          <a:xfrm>
            <a:off x="928241" y="1162645"/>
            <a:ext cx="9573517" cy="1560016"/>
            <a:chOff x="0" y="0"/>
            <a:chExt cx="12764690" cy="2080022"/>
          </a:xfrm>
        </p:grpSpPr>
        <p:sp>
          <p:nvSpPr>
            <p:cNvPr id="8" name="Freeform 8"/>
            <p:cNvSpPr/>
            <p:nvPr/>
          </p:nvSpPr>
          <p:spPr>
            <a:xfrm>
              <a:off x="0" y="0"/>
              <a:ext cx="12764690" cy="2080022"/>
            </a:xfrm>
            <a:custGeom>
              <a:avLst/>
              <a:gdLst/>
              <a:ahLst/>
              <a:cxnLst/>
              <a:rect l="l" t="t" r="r" b="b"/>
              <a:pathLst>
                <a:path w="12764690" h="2080022">
                  <a:moveTo>
                    <a:pt x="0" y="0"/>
                  </a:moveTo>
                  <a:lnTo>
                    <a:pt x="12764690" y="0"/>
                  </a:lnTo>
                  <a:lnTo>
                    <a:pt x="12764690" y="2080022"/>
                  </a:lnTo>
                  <a:lnTo>
                    <a:pt x="0" y="2080022"/>
                  </a:lnTo>
                  <a:close/>
                </a:path>
              </a:pathLst>
            </a:custGeom>
            <a:solidFill>
              <a:srgbClr val="000000">
                <a:alpha val="0"/>
              </a:srgbClr>
            </a:solidFill>
          </p:spPr>
        </p:sp>
        <p:sp>
          <p:nvSpPr>
            <p:cNvPr id="9" name="TextBox 9"/>
            <p:cNvSpPr txBox="1"/>
            <p:nvPr/>
          </p:nvSpPr>
          <p:spPr>
            <a:xfrm>
              <a:off x="0" y="-19050"/>
              <a:ext cx="12764690" cy="2099072"/>
            </a:xfrm>
            <a:prstGeom prst="rect">
              <a:avLst/>
            </a:prstGeom>
          </p:spPr>
          <p:txBody>
            <a:bodyPr lIns="0" tIns="0" rIns="0" bIns="0" rtlCol="0" anchor="t"/>
            <a:lstStyle/>
            <a:p>
              <a:pPr algn="l">
                <a:lnSpc>
                  <a:spcPts val="6125"/>
                </a:lnSpc>
              </a:pPr>
              <a:r>
                <a:rPr lang="en-US" sz="4875" b="1">
                  <a:solidFill>
                    <a:srgbClr val="00002E"/>
                  </a:solidFill>
                  <a:latin typeface="Nunito Bold"/>
                  <a:ea typeface="Nunito Bold"/>
                  <a:cs typeface="Nunito Bold"/>
                  <a:sym typeface="Nunito Bold"/>
                </a:rPr>
                <a:t>Derin Öğrenme Algoritmalarının Ortak Noktaları ve Farklılıkları</a:t>
              </a:r>
            </a:p>
          </p:txBody>
        </p:sp>
      </p:grpSp>
      <p:grpSp>
        <p:nvGrpSpPr>
          <p:cNvPr id="10" name="Group 10"/>
          <p:cNvGrpSpPr/>
          <p:nvPr/>
        </p:nvGrpSpPr>
        <p:grpSpPr>
          <a:xfrm>
            <a:off x="928241" y="3120479"/>
            <a:ext cx="9573517" cy="2121545"/>
            <a:chOff x="0" y="0"/>
            <a:chExt cx="12764690" cy="2828727"/>
          </a:xfrm>
        </p:grpSpPr>
        <p:sp>
          <p:nvSpPr>
            <p:cNvPr id="11" name="Freeform 11"/>
            <p:cNvSpPr/>
            <p:nvPr/>
          </p:nvSpPr>
          <p:spPr>
            <a:xfrm>
              <a:off x="0" y="0"/>
              <a:ext cx="12764690" cy="2828727"/>
            </a:xfrm>
            <a:custGeom>
              <a:avLst/>
              <a:gdLst/>
              <a:ahLst/>
              <a:cxnLst/>
              <a:rect l="l" t="t" r="r" b="b"/>
              <a:pathLst>
                <a:path w="12764690" h="2828727">
                  <a:moveTo>
                    <a:pt x="0" y="0"/>
                  </a:moveTo>
                  <a:lnTo>
                    <a:pt x="12764690" y="0"/>
                  </a:lnTo>
                  <a:lnTo>
                    <a:pt x="12764690" y="2828727"/>
                  </a:lnTo>
                  <a:lnTo>
                    <a:pt x="0" y="2828727"/>
                  </a:lnTo>
                  <a:close/>
                </a:path>
              </a:pathLst>
            </a:custGeom>
            <a:solidFill>
              <a:srgbClr val="000000">
                <a:alpha val="0"/>
              </a:srgbClr>
            </a:solidFill>
          </p:spPr>
        </p:sp>
        <p:sp>
          <p:nvSpPr>
            <p:cNvPr id="12" name="TextBox 12"/>
            <p:cNvSpPr txBox="1"/>
            <p:nvPr/>
          </p:nvSpPr>
          <p:spPr>
            <a:xfrm>
              <a:off x="0" y="-85725"/>
              <a:ext cx="12764690" cy="2914452"/>
            </a:xfrm>
            <a:prstGeom prst="rect">
              <a:avLst/>
            </a:prstGeom>
          </p:spPr>
          <p:txBody>
            <a:bodyPr lIns="0" tIns="0" rIns="0" bIns="0" rtlCol="0" anchor="t"/>
            <a:lstStyle/>
            <a:p>
              <a:pPr algn="l">
                <a:lnSpc>
                  <a:spcPts val="3312"/>
                </a:lnSpc>
              </a:pPr>
              <a:r>
                <a:rPr lang="en-US" sz="2062">
                  <a:solidFill>
                    <a:srgbClr val="00002E"/>
                  </a:solidFill>
                  <a:latin typeface="PT Sans"/>
                  <a:ea typeface="PT Sans"/>
                  <a:cs typeface="PT Sans"/>
                  <a:sym typeface="PT Sans"/>
                </a:rPr>
                <a:t> Bu bölümde, incelenen derin öğrenme algoritmalarının ortak noktaları ve farklılıkları üzerinde durulacaktır. Her üç algoritma da nesne tespiti için derin öğrenme tabanlı yöntemler kullanırken, veri türleri, mimarileri ve performans özellikleri açısından farklılıklar göstermektedirler. Ortak noktaların ve farklılıkların anlaşılması, gelecekteki araştırmalar için önemli bir temel oluşturacaktır.</a:t>
              </a:r>
            </a:p>
          </p:txBody>
        </p:sp>
      </p:grpSp>
      <p:sp>
        <p:nvSpPr>
          <p:cNvPr id="13" name="Freeform 13" descr="preencoded.png"/>
          <p:cNvSpPr/>
          <p:nvPr/>
        </p:nvSpPr>
        <p:spPr>
          <a:xfrm>
            <a:off x="928241" y="5540276"/>
            <a:ext cx="648295" cy="648295"/>
          </a:xfrm>
          <a:custGeom>
            <a:avLst/>
            <a:gdLst/>
            <a:ahLst/>
            <a:cxnLst/>
            <a:rect l="l" t="t" r="r" b="b"/>
            <a:pathLst>
              <a:path w="648295" h="648295">
                <a:moveTo>
                  <a:pt x="0" y="0"/>
                </a:moveTo>
                <a:lnTo>
                  <a:pt x="648295" y="0"/>
                </a:lnTo>
                <a:lnTo>
                  <a:pt x="648295" y="648295"/>
                </a:lnTo>
                <a:lnTo>
                  <a:pt x="0" y="648295"/>
                </a:lnTo>
                <a:lnTo>
                  <a:pt x="0" y="0"/>
                </a:lnTo>
                <a:close/>
              </a:path>
            </a:pathLst>
          </a:custGeom>
          <a:blipFill>
            <a:blip r:embed="rId7"/>
            <a:stretch>
              <a:fillRect/>
            </a:stretch>
          </a:blipFill>
        </p:spPr>
      </p:sp>
      <p:grpSp>
        <p:nvGrpSpPr>
          <p:cNvPr id="14" name="Group 14"/>
          <p:cNvGrpSpPr/>
          <p:nvPr/>
        </p:nvGrpSpPr>
        <p:grpSpPr>
          <a:xfrm>
            <a:off x="928241" y="6453782"/>
            <a:ext cx="2925961" cy="389930"/>
            <a:chOff x="0" y="0"/>
            <a:chExt cx="3901282" cy="519907"/>
          </a:xfrm>
        </p:grpSpPr>
        <p:sp>
          <p:nvSpPr>
            <p:cNvPr id="15" name="Freeform 15"/>
            <p:cNvSpPr/>
            <p:nvPr/>
          </p:nvSpPr>
          <p:spPr>
            <a:xfrm>
              <a:off x="0" y="0"/>
              <a:ext cx="3901282" cy="519907"/>
            </a:xfrm>
            <a:custGeom>
              <a:avLst/>
              <a:gdLst/>
              <a:ahLst/>
              <a:cxnLst/>
              <a:rect l="l" t="t" r="r" b="b"/>
              <a:pathLst>
                <a:path w="3901282" h="519907">
                  <a:moveTo>
                    <a:pt x="0" y="0"/>
                  </a:moveTo>
                  <a:lnTo>
                    <a:pt x="3901282" y="0"/>
                  </a:lnTo>
                  <a:lnTo>
                    <a:pt x="3901282" y="519907"/>
                  </a:lnTo>
                  <a:lnTo>
                    <a:pt x="0" y="519907"/>
                  </a:lnTo>
                  <a:close/>
                </a:path>
              </a:pathLst>
            </a:custGeom>
            <a:solidFill>
              <a:srgbClr val="000000">
                <a:alpha val="0"/>
              </a:srgbClr>
            </a:solidFill>
          </p:spPr>
        </p:sp>
        <p:sp>
          <p:nvSpPr>
            <p:cNvPr id="16" name="TextBox 16"/>
            <p:cNvSpPr txBox="1"/>
            <p:nvPr/>
          </p:nvSpPr>
          <p:spPr>
            <a:xfrm>
              <a:off x="0" y="-9525"/>
              <a:ext cx="3901282" cy="529432"/>
            </a:xfrm>
            <a:prstGeom prst="rect">
              <a:avLst/>
            </a:prstGeom>
          </p:spPr>
          <p:txBody>
            <a:bodyPr lIns="0" tIns="0" rIns="0" bIns="0" rtlCol="0" anchor="t"/>
            <a:lstStyle/>
            <a:p>
              <a:pPr algn="l">
                <a:lnSpc>
                  <a:spcPts val="3062"/>
                </a:lnSpc>
              </a:pPr>
              <a:r>
                <a:rPr lang="en-US" sz="2437" b="1">
                  <a:solidFill>
                    <a:srgbClr val="00002E"/>
                  </a:solidFill>
                  <a:latin typeface="Nunito Bold"/>
                  <a:ea typeface="Nunito Bold"/>
                  <a:cs typeface="Nunito Bold"/>
                  <a:sym typeface="Nunito Bold"/>
                </a:rPr>
                <a:t>Ortak Noktalar</a:t>
              </a:r>
            </a:p>
          </p:txBody>
        </p:sp>
      </p:grpSp>
      <p:grpSp>
        <p:nvGrpSpPr>
          <p:cNvPr id="17" name="Group 17"/>
          <p:cNvGrpSpPr/>
          <p:nvPr/>
        </p:nvGrpSpPr>
        <p:grpSpPr>
          <a:xfrm>
            <a:off x="928241" y="7002810"/>
            <a:ext cx="2925961" cy="1697236"/>
            <a:chOff x="0" y="0"/>
            <a:chExt cx="3901282" cy="2262982"/>
          </a:xfrm>
        </p:grpSpPr>
        <p:sp>
          <p:nvSpPr>
            <p:cNvPr id="18" name="Freeform 18"/>
            <p:cNvSpPr/>
            <p:nvPr/>
          </p:nvSpPr>
          <p:spPr>
            <a:xfrm>
              <a:off x="0" y="0"/>
              <a:ext cx="3901282" cy="2262982"/>
            </a:xfrm>
            <a:custGeom>
              <a:avLst/>
              <a:gdLst/>
              <a:ahLst/>
              <a:cxnLst/>
              <a:rect l="l" t="t" r="r" b="b"/>
              <a:pathLst>
                <a:path w="3901282" h="2262982">
                  <a:moveTo>
                    <a:pt x="0" y="0"/>
                  </a:moveTo>
                  <a:lnTo>
                    <a:pt x="3901282" y="0"/>
                  </a:lnTo>
                  <a:lnTo>
                    <a:pt x="3901282" y="2262982"/>
                  </a:lnTo>
                  <a:lnTo>
                    <a:pt x="0" y="2262982"/>
                  </a:lnTo>
                  <a:close/>
                </a:path>
              </a:pathLst>
            </a:custGeom>
            <a:solidFill>
              <a:srgbClr val="000000">
                <a:alpha val="0"/>
              </a:srgbClr>
            </a:solidFill>
          </p:spPr>
        </p:sp>
        <p:sp>
          <p:nvSpPr>
            <p:cNvPr id="19" name="TextBox 19"/>
            <p:cNvSpPr txBox="1"/>
            <p:nvPr/>
          </p:nvSpPr>
          <p:spPr>
            <a:xfrm>
              <a:off x="0" y="-85725"/>
              <a:ext cx="3901282" cy="2348707"/>
            </a:xfrm>
            <a:prstGeom prst="rect">
              <a:avLst/>
            </a:prstGeom>
          </p:spPr>
          <p:txBody>
            <a:bodyPr lIns="0" tIns="0" rIns="0" bIns="0" rtlCol="0" anchor="t"/>
            <a:lstStyle/>
            <a:p>
              <a:pPr algn="l">
                <a:lnSpc>
                  <a:spcPts val="3312"/>
                </a:lnSpc>
              </a:pPr>
              <a:r>
                <a:rPr lang="en-US" sz="2062">
                  <a:solidFill>
                    <a:srgbClr val="00002E"/>
                  </a:solidFill>
                  <a:latin typeface="PT Sans"/>
                  <a:ea typeface="PT Sans"/>
                  <a:cs typeface="PT Sans"/>
                  <a:sym typeface="PT Sans"/>
                </a:rPr>
                <a:t>Derin öğrenme tabanlı nesne tespiti, otomatik gemi tespiti için kullanılması.</a:t>
              </a:r>
            </a:p>
          </p:txBody>
        </p:sp>
      </p:grpSp>
      <p:sp>
        <p:nvSpPr>
          <p:cNvPr id="20" name="Freeform 20" descr="preencoded.png"/>
          <p:cNvSpPr/>
          <p:nvPr/>
        </p:nvSpPr>
        <p:spPr>
          <a:xfrm>
            <a:off x="4252020" y="5540276"/>
            <a:ext cx="648295" cy="648295"/>
          </a:xfrm>
          <a:custGeom>
            <a:avLst/>
            <a:gdLst/>
            <a:ahLst/>
            <a:cxnLst/>
            <a:rect l="l" t="t" r="r" b="b"/>
            <a:pathLst>
              <a:path w="648295" h="648295">
                <a:moveTo>
                  <a:pt x="0" y="0"/>
                </a:moveTo>
                <a:lnTo>
                  <a:pt x="648295" y="0"/>
                </a:lnTo>
                <a:lnTo>
                  <a:pt x="648295" y="648295"/>
                </a:lnTo>
                <a:lnTo>
                  <a:pt x="0" y="648295"/>
                </a:lnTo>
                <a:lnTo>
                  <a:pt x="0" y="0"/>
                </a:lnTo>
                <a:close/>
              </a:path>
            </a:pathLst>
          </a:custGeom>
          <a:blipFill>
            <a:blip r:embed="rId8"/>
            <a:stretch>
              <a:fillRect/>
            </a:stretch>
          </a:blipFill>
        </p:spPr>
      </p:sp>
      <p:grpSp>
        <p:nvGrpSpPr>
          <p:cNvPr id="21" name="Group 21"/>
          <p:cNvGrpSpPr/>
          <p:nvPr/>
        </p:nvGrpSpPr>
        <p:grpSpPr>
          <a:xfrm>
            <a:off x="4252020" y="6453782"/>
            <a:ext cx="2925961" cy="389930"/>
            <a:chOff x="0" y="0"/>
            <a:chExt cx="3901282" cy="519907"/>
          </a:xfrm>
        </p:grpSpPr>
        <p:sp>
          <p:nvSpPr>
            <p:cNvPr id="22" name="Freeform 22"/>
            <p:cNvSpPr/>
            <p:nvPr/>
          </p:nvSpPr>
          <p:spPr>
            <a:xfrm>
              <a:off x="0" y="0"/>
              <a:ext cx="3901282" cy="519907"/>
            </a:xfrm>
            <a:custGeom>
              <a:avLst/>
              <a:gdLst/>
              <a:ahLst/>
              <a:cxnLst/>
              <a:rect l="l" t="t" r="r" b="b"/>
              <a:pathLst>
                <a:path w="3901282" h="519907">
                  <a:moveTo>
                    <a:pt x="0" y="0"/>
                  </a:moveTo>
                  <a:lnTo>
                    <a:pt x="3901282" y="0"/>
                  </a:lnTo>
                  <a:lnTo>
                    <a:pt x="3901282" y="519907"/>
                  </a:lnTo>
                  <a:lnTo>
                    <a:pt x="0" y="519907"/>
                  </a:lnTo>
                  <a:close/>
                </a:path>
              </a:pathLst>
            </a:custGeom>
            <a:solidFill>
              <a:srgbClr val="000000">
                <a:alpha val="0"/>
              </a:srgbClr>
            </a:solidFill>
          </p:spPr>
        </p:sp>
        <p:sp>
          <p:nvSpPr>
            <p:cNvPr id="23" name="TextBox 23"/>
            <p:cNvSpPr txBox="1"/>
            <p:nvPr/>
          </p:nvSpPr>
          <p:spPr>
            <a:xfrm>
              <a:off x="0" y="-9525"/>
              <a:ext cx="3901282" cy="529432"/>
            </a:xfrm>
            <a:prstGeom prst="rect">
              <a:avLst/>
            </a:prstGeom>
          </p:spPr>
          <p:txBody>
            <a:bodyPr lIns="0" tIns="0" rIns="0" bIns="0" rtlCol="0" anchor="t"/>
            <a:lstStyle/>
            <a:p>
              <a:pPr algn="l">
                <a:lnSpc>
                  <a:spcPts val="3062"/>
                </a:lnSpc>
              </a:pPr>
              <a:r>
                <a:rPr lang="en-US" sz="2437" b="1">
                  <a:solidFill>
                    <a:srgbClr val="00002E"/>
                  </a:solidFill>
                  <a:latin typeface="Nunito Bold"/>
                  <a:ea typeface="Nunito Bold"/>
                  <a:cs typeface="Nunito Bold"/>
                  <a:sym typeface="Nunito Bold"/>
                </a:rPr>
                <a:t>Farklılıklar</a:t>
              </a:r>
            </a:p>
          </p:txBody>
        </p:sp>
      </p:grpSp>
      <p:grpSp>
        <p:nvGrpSpPr>
          <p:cNvPr id="24" name="Group 24"/>
          <p:cNvGrpSpPr/>
          <p:nvPr/>
        </p:nvGrpSpPr>
        <p:grpSpPr>
          <a:xfrm>
            <a:off x="4252020" y="7002810"/>
            <a:ext cx="2925961" cy="1272928"/>
            <a:chOff x="0" y="0"/>
            <a:chExt cx="3901282" cy="1697237"/>
          </a:xfrm>
        </p:grpSpPr>
        <p:sp>
          <p:nvSpPr>
            <p:cNvPr id="25" name="Freeform 25"/>
            <p:cNvSpPr/>
            <p:nvPr/>
          </p:nvSpPr>
          <p:spPr>
            <a:xfrm>
              <a:off x="0" y="0"/>
              <a:ext cx="3901282" cy="1697237"/>
            </a:xfrm>
            <a:custGeom>
              <a:avLst/>
              <a:gdLst/>
              <a:ahLst/>
              <a:cxnLst/>
              <a:rect l="l" t="t" r="r" b="b"/>
              <a:pathLst>
                <a:path w="3901282" h="1697237">
                  <a:moveTo>
                    <a:pt x="0" y="0"/>
                  </a:moveTo>
                  <a:lnTo>
                    <a:pt x="3901282" y="0"/>
                  </a:lnTo>
                  <a:lnTo>
                    <a:pt x="3901282" y="1697237"/>
                  </a:lnTo>
                  <a:lnTo>
                    <a:pt x="0" y="1697237"/>
                  </a:lnTo>
                  <a:close/>
                </a:path>
              </a:pathLst>
            </a:custGeom>
            <a:solidFill>
              <a:srgbClr val="000000">
                <a:alpha val="0"/>
              </a:srgbClr>
            </a:solidFill>
          </p:spPr>
        </p:sp>
        <p:sp>
          <p:nvSpPr>
            <p:cNvPr id="26" name="TextBox 26"/>
            <p:cNvSpPr txBox="1"/>
            <p:nvPr/>
          </p:nvSpPr>
          <p:spPr>
            <a:xfrm>
              <a:off x="0" y="-85725"/>
              <a:ext cx="3901282" cy="1782962"/>
            </a:xfrm>
            <a:prstGeom prst="rect">
              <a:avLst/>
            </a:prstGeom>
          </p:spPr>
          <p:txBody>
            <a:bodyPr lIns="0" tIns="0" rIns="0" bIns="0" rtlCol="0" anchor="t"/>
            <a:lstStyle/>
            <a:p>
              <a:pPr algn="l">
                <a:lnSpc>
                  <a:spcPts val="3312"/>
                </a:lnSpc>
              </a:pPr>
              <a:r>
                <a:rPr lang="en-US" sz="2062">
                  <a:solidFill>
                    <a:srgbClr val="00002E"/>
                  </a:solidFill>
                  <a:latin typeface="PT Sans"/>
                  <a:ea typeface="PT Sans"/>
                  <a:cs typeface="PT Sans"/>
                  <a:sym typeface="PT Sans"/>
                </a:rPr>
                <a:t>Veri türleri (optik, uydu, SAR), mimariler ve performans özellikleri.</a:t>
              </a:r>
            </a:p>
          </p:txBody>
        </p:sp>
      </p:grpSp>
      <p:sp>
        <p:nvSpPr>
          <p:cNvPr id="27" name="Freeform 27" descr="preencoded.png"/>
          <p:cNvSpPr/>
          <p:nvPr/>
        </p:nvSpPr>
        <p:spPr>
          <a:xfrm>
            <a:off x="7575797" y="5540276"/>
            <a:ext cx="648295" cy="648295"/>
          </a:xfrm>
          <a:custGeom>
            <a:avLst/>
            <a:gdLst/>
            <a:ahLst/>
            <a:cxnLst/>
            <a:rect l="l" t="t" r="r" b="b"/>
            <a:pathLst>
              <a:path w="648295" h="648295">
                <a:moveTo>
                  <a:pt x="0" y="0"/>
                </a:moveTo>
                <a:lnTo>
                  <a:pt x="648295" y="0"/>
                </a:lnTo>
                <a:lnTo>
                  <a:pt x="648295" y="648295"/>
                </a:lnTo>
                <a:lnTo>
                  <a:pt x="0" y="648295"/>
                </a:lnTo>
                <a:lnTo>
                  <a:pt x="0" y="0"/>
                </a:lnTo>
                <a:close/>
              </a:path>
            </a:pathLst>
          </a:custGeom>
          <a:blipFill>
            <a:blip r:embed="rId9"/>
            <a:stretch>
              <a:fillRect/>
            </a:stretch>
          </a:blipFill>
        </p:spPr>
      </p:sp>
      <p:grpSp>
        <p:nvGrpSpPr>
          <p:cNvPr id="28" name="Group 28"/>
          <p:cNvGrpSpPr/>
          <p:nvPr/>
        </p:nvGrpSpPr>
        <p:grpSpPr>
          <a:xfrm>
            <a:off x="7575797" y="6453782"/>
            <a:ext cx="2925961" cy="389930"/>
            <a:chOff x="0" y="0"/>
            <a:chExt cx="3901282" cy="519907"/>
          </a:xfrm>
        </p:grpSpPr>
        <p:sp>
          <p:nvSpPr>
            <p:cNvPr id="29" name="Freeform 29"/>
            <p:cNvSpPr/>
            <p:nvPr/>
          </p:nvSpPr>
          <p:spPr>
            <a:xfrm>
              <a:off x="0" y="0"/>
              <a:ext cx="3901282" cy="519907"/>
            </a:xfrm>
            <a:custGeom>
              <a:avLst/>
              <a:gdLst/>
              <a:ahLst/>
              <a:cxnLst/>
              <a:rect l="l" t="t" r="r" b="b"/>
              <a:pathLst>
                <a:path w="3901282" h="519907">
                  <a:moveTo>
                    <a:pt x="0" y="0"/>
                  </a:moveTo>
                  <a:lnTo>
                    <a:pt x="3901282" y="0"/>
                  </a:lnTo>
                  <a:lnTo>
                    <a:pt x="3901282" y="519907"/>
                  </a:lnTo>
                  <a:lnTo>
                    <a:pt x="0" y="519907"/>
                  </a:lnTo>
                  <a:close/>
                </a:path>
              </a:pathLst>
            </a:custGeom>
            <a:solidFill>
              <a:srgbClr val="000000">
                <a:alpha val="0"/>
              </a:srgbClr>
            </a:solidFill>
          </p:spPr>
        </p:sp>
        <p:sp>
          <p:nvSpPr>
            <p:cNvPr id="30" name="TextBox 30"/>
            <p:cNvSpPr txBox="1"/>
            <p:nvPr/>
          </p:nvSpPr>
          <p:spPr>
            <a:xfrm>
              <a:off x="0" y="-9525"/>
              <a:ext cx="3901282" cy="529432"/>
            </a:xfrm>
            <a:prstGeom prst="rect">
              <a:avLst/>
            </a:prstGeom>
          </p:spPr>
          <p:txBody>
            <a:bodyPr lIns="0" tIns="0" rIns="0" bIns="0" rtlCol="0" anchor="t"/>
            <a:lstStyle/>
            <a:p>
              <a:pPr algn="l">
                <a:lnSpc>
                  <a:spcPts val="3062"/>
                </a:lnSpc>
              </a:pPr>
              <a:r>
                <a:rPr lang="en-US" sz="2437" b="1">
                  <a:solidFill>
                    <a:srgbClr val="00002E"/>
                  </a:solidFill>
                  <a:latin typeface="Nunito Bold"/>
                  <a:ea typeface="Nunito Bold"/>
                  <a:cs typeface="Nunito Bold"/>
                  <a:sym typeface="Nunito Bold"/>
                </a:rPr>
                <a:t>Uygulama Alanları</a:t>
              </a:r>
            </a:p>
          </p:txBody>
        </p:sp>
      </p:grpSp>
      <p:grpSp>
        <p:nvGrpSpPr>
          <p:cNvPr id="31" name="Group 31"/>
          <p:cNvGrpSpPr/>
          <p:nvPr/>
        </p:nvGrpSpPr>
        <p:grpSpPr>
          <a:xfrm>
            <a:off x="7575797" y="7002810"/>
            <a:ext cx="2925961" cy="2121545"/>
            <a:chOff x="0" y="0"/>
            <a:chExt cx="3901282" cy="2828727"/>
          </a:xfrm>
        </p:grpSpPr>
        <p:sp>
          <p:nvSpPr>
            <p:cNvPr id="32" name="Freeform 32"/>
            <p:cNvSpPr/>
            <p:nvPr/>
          </p:nvSpPr>
          <p:spPr>
            <a:xfrm>
              <a:off x="0" y="0"/>
              <a:ext cx="3901282" cy="2828727"/>
            </a:xfrm>
            <a:custGeom>
              <a:avLst/>
              <a:gdLst/>
              <a:ahLst/>
              <a:cxnLst/>
              <a:rect l="l" t="t" r="r" b="b"/>
              <a:pathLst>
                <a:path w="3901282" h="2828727">
                  <a:moveTo>
                    <a:pt x="0" y="0"/>
                  </a:moveTo>
                  <a:lnTo>
                    <a:pt x="3901282" y="0"/>
                  </a:lnTo>
                  <a:lnTo>
                    <a:pt x="3901282" y="2828727"/>
                  </a:lnTo>
                  <a:lnTo>
                    <a:pt x="0" y="2828727"/>
                  </a:lnTo>
                  <a:close/>
                </a:path>
              </a:pathLst>
            </a:custGeom>
            <a:solidFill>
              <a:srgbClr val="000000">
                <a:alpha val="0"/>
              </a:srgbClr>
            </a:solidFill>
          </p:spPr>
        </p:sp>
        <p:sp>
          <p:nvSpPr>
            <p:cNvPr id="33" name="TextBox 33"/>
            <p:cNvSpPr txBox="1"/>
            <p:nvPr/>
          </p:nvSpPr>
          <p:spPr>
            <a:xfrm>
              <a:off x="0" y="-85725"/>
              <a:ext cx="3901282" cy="2914452"/>
            </a:xfrm>
            <a:prstGeom prst="rect">
              <a:avLst/>
            </a:prstGeom>
          </p:spPr>
          <p:txBody>
            <a:bodyPr lIns="0" tIns="0" rIns="0" bIns="0" rtlCol="0" anchor="t"/>
            <a:lstStyle/>
            <a:p>
              <a:pPr algn="l">
                <a:lnSpc>
                  <a:spcPts val="3312"/>
                </a:lnSpc>
              </a:pPr>
              <a:r>
                <a:rPr lang="en-US" sz="2062">
                  <a:solidFill>
                    <a:srgbClr val="00002E"/>
                  </a:solidFill>
                  <a:latin typeface="PT Sans"/>
                  <a:ea typeface="PT Sans"/>
                  <a:cs typeface="PT Sans"/>
                  <a:sym typeface="PT Sans"/>
                </a:rPr>
                <a:t>Deniz trafiği yönetimi, otomatik balıkçılık yönetimi, liman operasyonları, deniz güvenliği.</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5" name="Freeform 5" descr="preencoded.png"/>
          <p:cNvSpPr/>
          <p:nvPr/>
        </p:nvSpPr>
        <p:spPr>
          <a:xfrm>
            <a:off x="0" y="0"/>
            <a:ext cx="18288000" cy="3098899"/>
          </a:xfrm>
          <a:custGeom>
            <a:avLst/>
            <a:gdLst/>
            <a:ahLst/>
            <a:cxnLst/>
            <a:rect l="l" t="t" r="r" b="b"/>
            <a:pathLst>
              <a:path w="18288000" h="3098899">
                <a:moveTo>
                  <a:pt x="0" y="0"/>
                </a:moveTo>
                <a:lnTo>
                  <a:pt x="18288000" y="0"/>
                </a:lnTo>
                <a:lnTo>
                  <a:pt x="18288000" y="3098899"/>
                </a:lnTo>
                <a:lnTo>
                  <a:pt x="0" y="3098899"/>
                </a:lnTo>
                <a:lnTo>
                  <a:pt x="0" y="0"/>
                </a:lnTo>
                <a:close/>
              </a:path>
            </a:pathLst>
          </a:custGeom>
          <a:blipFill>
            <a:blip r:embed="rId4"/>
            <a:stretch>
              <a:fillRect l="-52" r="-52"/>
            </a:stretch>
          </a:blipFill>
        </p:spPr>
      </p:sp>
      <p:grpSp>
        <p:nvGrpSpPr>
          <p:cNvPr id="6" name="Group 6"/>
          <p:cNvGrpSpPr/>
          <p:nvPr/>
        </p:nvGrpSpPr>
        <p:grpSpPr>
          <a:xfrm>
            <a:off x="867667" y="3949304"/>
            <a:ext cx="15750331" cy="728960"/>
            <a:chOff x="0" y="0"/>
            <a:chExt cx="21000442" cy="971947"/>
          </a:xfrm>
        </p:grpSpPr>
        <p:sp>
          <p:nvSpPr>
            <p:cNvPr id="7" name="Freeform 7"/>
            <p:cNvSpPr/>
            <p:nvPr/>
          </p:nvSpPr>
          <p:spPr>
            <a:xfrm>
              <a:off x="0" y="0"/>
              <a:ext cx="21000442" cy="971947"/>
            </a:xfrm>
            <a:custGeom>
              <a:avLst/>
              <a:gdLst/>
              <a:ahLst/>
              <a:cxnLst/>
              <a:rect l="l" t="t" r="r" b="b"/>
              <a:pathLst>
                <a:path w="21000442" h="971947">
                  <a:moveTo>
                    <a:pt x="0" y="0"/>
                  </a:moveTo>
                  <a:lnTo>
                    <a:pt x="21000442" y="0"/>
                  </a:lnTo>
                  <a:lnTo>
                    <a:pt x="21000442" y="971947"/>
                  </a:lnTo>
                  <a:lnTo>
                    <a:pt x="0" y="971947"/>
                  </a:lnTo>
                  <a:close/>
                </a:path>
              </a:pathLst>
            </a:custGeom>
            <a:solidFill>
              <a:srgbClr val="000000">
                <a:alpha val="0"/>
              </a:srgbClr>
            </a:solidFill>
          </p:spPr>
        </p:sp>
        <p:sp>
          <p:nvSpPr>
            <p:cNvPr id="8" name="TextBox 8"/>
            <p:cNvSpPr txBox="1"/>
            <p:nvPr/>
          </p:nvSpPr>
          <p:spPr>
            <a:xfrm>
              <a:off x="0" y="-9525"/>
              <a:ext cx="21000442" cy="981472"/>
            </a:xfrm>
            <a:prstGeom prst="rect">
              <a:avLst/>
            </a:prstGeom>
          </p:spPr>
          <p:txBody>
            <a:bodyPr lIns="0" tIns="0" rIns="0" bIns="0" rtlCol="0" anchor="t"/>
            <a:lstStyle/>
            <a:p>
              <a:pPr algn="l">
                <a:lnSpc>
                  <a:spcPts val="5687"/>
                </a:lnSpc>
              </a:pPr>
              <a:r>
                <a:rPr lang="en-US" sz="4562" b="1">
                  <a:solidFill>
                    <a:srgbClr val="00002E"/>
                  </a:solidFill>
                  <a:latin typeface="Nunito Bold"/>
                  <a:ea typeface="Nunito Bold"/>
                  <a:cs typeface="Nunito Bold"/>
                  <a:sym typeface="Nunito Bold"/>
                </a:rPr>
                <a:t>Gemi Tespiti Uygulamaları: Denizcilik Sektöründe Dönüşüm</a:t>
              </a:r>
            </a:p>
          </p:txBody>
        </p:sp>
      </p:grpSp>
      <p:grpSp>
        <p:nvGrpSpPr>
          <p:cNvPr id="9" name="Group 9"/>
          <p:cNvGrpSpPr/>
          <p:nvPr/>
        </p:nvGrpSpPr>
        <p:grpSpPr>
          <a:xfrm>
            <a:off x="867667" y="5050036"/>
            <a:ext cx="16552664" cy="1189881"/>
            <a:chOff x="0" y="0"/>
            <a:chExt cx="22070218" cy="1586508"/>
          </a:xfrm>
        </p:grpSpPr>
        <p:sp>
          <p:nvSpPr>
            <p:cNvPr id="10" name="Freeform 10"/>
            <p:cNvSpPr/>
            <p:nvPr/>
          </p:nvSpPr>
          <p:spPr>
            <a:xfrm>
              <a:off x="0" y="0"/>
              <a:ext cx="22070219" cy="1586508"/>
            </a:xfrm>
            <a:custGeom>
              <a:avLst/>
              <a:gdLst/>
              <a:ahLst/>
              <a:cxnLst/>
              <a:rect l="l" t="t" r="r" b="b"/>
              <a:pathLst>
                <a:path w="22070219" h="1586508">
                  <a:moveTo>
                    <a:pt x="0" y="0"/>
                  </a:moveTo>
                  <a:lnTo>
                    <a:pt x="22070219" y="0"/>
                  </a:lnTo>
                  <a:lnTo>
                    <a:pt x="22070219" y="1586508"/>
                  </a:lnTo>
                  <a:lnTo>
                    <a:pt x="0" y="1586508"/>
                  </a:lnTo>
                  <a:close/>
                </a:path>
              </a:pathLst>
            </a:custGeom>
            <a:solidFill>
              <a:srgbClr val="000000">
                <a:alpha val="0"/>
              </a:srgbClr>
            </a:solidFill>
          </p:spPr>
        </p:sp>
        <p:sp>
          <p:nvSpPr>
            <p:cNvPr id="11" name="TextBox 11"/>
            <p:cNvSpPr txBox="1"/>
            <p:nvPr/>
          </p:nvSpPr>
          <p:spPr>
            <a:xfrm>
              <a:off x="0" y="-66675"/>
              <a:ext cx="22070218" cy="1653183"/>
            </a:xfrm>
            <a:prstGeom prst="rect">
              <a:avLst/>
            </a:prstGeom>
          </p:spPr>
          <p:txBody>
            <a:bodyPr lIns="0" tIns="0" rIns="0" bIns="0" rtlCol="0" anchor="t"/>
            <a:lstStyle/>
            <a:p>
              <a:pPr algn="l">
                <a:lnSpc>
                  <a:spcPts val="3062"/>
                </a:lnSpc>
              </a:pPr>
              <a:r>
                <a:rPr lang="en-US" sz="1937">
                  <a:solidFill>
                    <a:srgbClr val="00002E"/>
                  </a:solidFill>
                  <a:latin typeface="PT Sans"/>
                  <a:ea typeface="PT Sans"/>
                  <a:cs typeface="PT Sans"/>
                  <a:sym typeface="PT Sans"/>
                </a:rPr>
                <a:t> Gemi tespiti teknolojileri, denizcilik sektöründe birçok farklı alanda kullanılmaktadır. Bu bölümde, gemi tespiti uygulamalarının deniz trafiği yönetimi, arama ve kurtarma operasyonları, çevre izleme ve güvenlik gibi alanlardaki kullanımını ele alacağız. Bu uygulamalar, denizcilik sektöründe verimliliği artırmak, güvenliği sağlamak ve çevresel etkileri azaltmak için önemli fırsatlar sunmaktadır.</a:t>
              </a:r>
            </a:p>
          </p:txBody>
        </p:sp>
      </p:grpSp>
      <p:sp>
        <p:nvSpPr>
          <p:cNvPr id="12" name="Freeform 12" descr="preencoded.png"/>
          <p:cNvSpPr/>
          <p:nvPr/>
        </p:nvSpPr>
        <p:spPr>
          <a:xfrm>
            <a:off x="867667" y="6518821"/>
            <a:ext cx="5517505" cy="991641"/>
          </a:xfrm>
          <a:custGeom>
            <a:avLst/>
            <a:gdLst/>
            <a:ahLst/>
            <a:cxnLst/>
            <a:rect l="l" t="t" r="r" b="b"/>
            <a:pathLst>
              <a:path w="5517505" h="991641">
                <a:moveTo>
                  <a:pt x="0" y="0"/>
                </a:moveTo>
                <a:lnTo>
                  <a:pt x="5517505" y="0"/>
                </a:lnTo>
                <a:lnTo>
                  <a:pt x="5517505" y="991641"/>
                </a:lnTo>
                <a:lnTo>
                  <a:pt x="0" y="991641"/>
                </a:lnTo>
                <a:lnTo>
                  <a:pt x="0" y="0"/>
                </a:lnTo>
                <a:close/>
              </a:path>
            </a:pathLst>
          </a:custGeom>
          <a:blipFill>
            <a:blip r:embed="rId5"/>
            <a:stretch>
              <a:fillRect l="-29" r="-29"/>
            </a:stretch>
          </a:blipFill>
        </p:spPr>
      </p:sp>
      <p:grpSp>
        <p:nvGrpSpPr>
          <p:cNvPr id="13" name="Group 13"/>
          <p:cNvGrpSpPr/>
          <p:nvPr/>
        </p:nvGrpSpPr>
        <p:grpSpPr>
          <a:xfrm>
            <a:off x="1115466" y="7882235"/>
            <a:ext cx="2916585" cy="364629"/>
            <a:chOff x="0" y="0"/>
            <a:chExt cx="3888780" cy="486172"/>
          </a:xfrm>
        </p:grpSpPr>
        <p:sp>
          <p:nvSpPr>
            <p:cNvPr id="14" name="Freeform 14"/>
            <p:cNvSpPr/>
            <p:nvPr/>
          </p:nvSpPr>
          <p:spPr>
            <a:xfrm>
              <a:off x="0" y="0"/>
              <a:ext cx="3888780" cy="486172"/>
            </a:xfrm>
            <a:custGeom>
              <a:avLst/>
              <a:gdLst/>
              <a:ahLst/>
              <a:cxnLst/>
              <a:rect l="l" t="t" r="r" b="b"/>
              <a:pathLst>
                <a:path w="3888780" h="486172">
                  <a:moveTo>
                    <a:pt x="0" y="0"/>
                  </a:moveTo>
                  <a:lnTo>
                    <a:pt x="3888780" y="0"/>
                  </a:lnTo>
                  <a:lnTo>
                    <a:pt x="3888780" y="486172"/>
                  </a:lnTo>
                  <a:lnTo>
                    <a:pt x="0" y="486172"/>
                  </a:lnTo>
                  <a:close/>
                </a:path>
              </a:pathLst>
            </a:custGeom>
            <a:solidFill>
              <a:srgbClr val="000000">
                <a:alpha val="0"/>
              </a:srgbClr>
            </a:solidFill>
          </p:spPr>
        </p:sp>
        <p:sp>
          <p:nvSpPr>
            <p:cNvPr id="15" name="TextBox 15"/>
            <p:cNvSpPr txBox="1"/>
            <p:nvPr/>
          </p:nvSpPr>
          <p:spPr>
            <a:xfrm>
              <a:off x="0" y="-19050"/>
              <a:ext cx="3888780" cy="505222"/>
            </a:xfrm>
            <a:prstGeom prst="rect">
              <a:avLst/>
            </a:prstGeom>
          </p:spPr>
          <p:txBody>
            <a:bodyPr lIns="0" tIns="0" rIns="0" bIns="0" rtlCol="0" anchor="t"/>
            <a:lstStyle/>
            <a:p>
              <a:pPr algn="l">
                <a:lnSpc>
                  <a:spcPts val="2812"/>
                </a:lnSpc>
              </a:pPr>
              <a:r>
                <a:rPr lang="en-US" sz="2249" b="1">
                  <a:solidFill>
                    <a:srgbClr val="00002E"/>
                  </a:solidFill>
                  <a:latin typeface="Nunito Bold"/>
                  <a:ea typeface="Nunito Bold"/>
                  <a:cs typeface="Nunito Bold"/>
                  <a:sym typeface="Nunito Bold"/>
                </a:rPr>
                <a:t>Deniz Trafiği Yönetimi</a:t>
              </a:r>
            </a:p>
          </p:txBody>
        </p:sp>
      </p:grpSp>
      <p:grpSp>
        <p:nvGrpSpPr>
          <p:cNvPr id="16" name="Group 16"/>
          <p:cNvGrpSpPr/>
          <p:nvPr/>
        </p:nvGrpSpPr>
        <p:grpSpPr>
          <a:xfrm>
            <a:off x="1115466" y="8395544"/>
            <a:ext cx="5021908" cy="793254"/>
            <a:chOff x="0" y="0"/>
            <a:chExt cx="6695877" cy="1057672"/>
          </a:xfrm>
        </p:grpSpPr>
        <p:sp>
          <p:nvSpPr>
            <p:cNvPr id="17" name="Freeform 17"/>
            <p:cNvSpPr/>
            <p:nvPr/>
          </p:nvSpPr>
          <p:spPr>
            <a:xfrm>
              <a:off x="0" y="0"/>
              <a:ext cx="6695877" cy="1057672"/>
            </a:xfrm>
            <a:custGeom>
              <a:avLst/>
              <a:gdLst/>
              <a:ahLst/>
              <a:cxnLst/>
              <a:rect l="l" t="t" r="r" b="b"/>
              <a:pathLst>
                <a:path w="6695877" h="1057672">
                  <a:moveTo>
                    <a:pt x="0" y="0"/>
                  </a:moveTo>
                  <a:lnTo>
                    <a:pt x="6695877" y="0"/>
                  </a:lnTo>
                  <a:lnTo>
                    <a:pt x="6695877" y="1057672"/>
                  </a:lnTo>
                  <a:lnTo>
                    <a:pt x="0" y="1057672"/>
                  </a:lnTo>
                  <a:close/>
                </a:path>
              </a:pathLst>
            </a:custGeom>
            <a:solidFill>
              <a:srgbClr val="000000">
                <a:alpha val="0"/>
              </a:srgbClr>
            </a:solidFill>
          </p:spPr>
        </p:sp>
        <p:sp>
          <p:nvSpPr>
            <p:cNvPr id="18" name="TextBox 18"/>
            <p:cNvSpPr txBox="1"/>
            <p:nvPr/>
          </p:nvSpPr>
          <p:spPr>
            <a:xfrm>
              <a:off x="0" y="-66675"/>
              <a:ext cx="6695877" cy="1124347"/>
            </a:xfrm>
            <a:prstGeom prst="rect">
              <a:avLst/>
            </a:prstGeom>
          </p:spPr>
          <p:txBody>
            <a:bodyPr lIns="0" tIns="0" rIns="0" bIns="0" rtlCol="0" anchor="t"/>
            <a:lstStyle/>
            <a:p>
              <a:pPr algn="l">
                <a:lnSpc>
                  <a:spcPts val="3062"/>
                </a:lnSpc>
              </a:pPr>
              <a:r>
                <a:rPr lang="en-US" sz="1937">
                  <a:solidFill>
                    <a:srgbClr val="00002E"/>
                  </a:solidFill>
                  <a:latin typeface="PT Sans"/>
                  <a:ea typeface="PT Sans"/>
                  <a:cs typeface="PT Sans"/>
                  <a:sym typeface="PT Sans"/>
                </a:rPr>
                <a:t>Gemi trafiğini izlemek, rotaları optimize etmek ve çarpışmaları önlemek.</a:t>
              </a:r>
            </a:p>
          </p:txBody>
        </p:sp>
      </p:grpSp>
      <p:sp>
        <p:nvSpPr>
          <p:cNvPr id="19" name="Freeform 19" descr="preencoded.png"/>
          <p:cNvSpPr/>
          <p:nvPr/>
        </p:nvSpPr>
        <p:spPr>
          <a:xfrm>
            <a:off x="6385172" y="6518821"/>
            <a:ext cx="5517505" cy="991641"/>
          </a:xfrm>
          <a:custGeom>
            <a:avLst/>
            <a:gdLst/>
            <a:ahLst/>
            <a:cxnLst/>
            <a:rect l="l" t="t" r="r" b="b"/>
            <a:pathLst>
              <a:path w="5517505" h="991641">
                <a:moveTo>
                  <a:pt x="0" y="0"/>
                </a:moveTo>
                <a:lnTo>
                  <a:pt x="5517505" y="0"/>
                </a:lnTo>
                <a:lnTo>
                  <a:pt x="5517505" y="991641"/>
                </a:lnTo>
                <a:lnTo>
                  <a:pt x="0" y="991641"/>
                </a:lnTo>
                <a:lnTo>
                  <a:pt x="0" y="0"/>
                </a:lnTo>
                <a:close/>
              </a:path>
            </a:pathLst>
          </a:custGeom>
          <a:blipFill>
            <a:blip r:embed="rId6"/>
            <a:stretch>
              <a:fillRect l="-29" r="-29"/>
            </a:stretch>
          </a:blipFill>
        </p:spPr>
      </p:sp>
      <p:grpSp>
        <p:nvGrpSpPr>
          <p:cNvPr id="20" name="Group 20"/>
          <p:cNvGrpSpPr/>
          <p:nvPr/>
        </p:nvGrpSpPr>
        <p:grpSpPr>
          <a:xfrm>
            <a:off x="6632973" y="7882235"/>
            <a:ext cx="2916585" cy="364629"/>
            <a:chOff x="0" y="0"/>
            <a:chExt cx="3888780" cy="486172"/>
          </a:xfrm>
        </p:grpSpPr>
        <p:sp>
          <p:nvSpPr>
            <p:cNvPr id="21" name="Freeform 21"/>
            <p:cNvSpPr/>
            <p:nvPr/>
          </p:nvSpPr>
          <p:spPr>
            <a:xfrm>
              <a:off x="0" y="0"/>
              <a:ext cx="3888780" cy="486172"/>
            </a:xfrm>
            <a:custGeom>
              <a:avLst/>
              <a:gdLst/>
              <a:ahLst/>
              <a:cxnLst/>
              <a:rect l="l" t="t" r="r" b="b"/>
              <a:pathLst>
                <a:path w="3888780" h="486172">
                  <a:moveTo>
                    <a:pt x="0" y="0"/>
                  </a:moveTo>
                  <a:lnTo>
                    <a:pt x="3888780" y="0"/>
                  </a:lnTo>
                  <a:lnTo>
                    <a:pt x="3888780" y="486172"/>
                  </a:lnTo>
                  <a:lnTo>
                    <a:pt x="0" y="486172"/>
                  </a:lnTo>
                  <a:close/>
                </a:path>
              </a:pathLst>
            </a:custGeom>
            <a:solidFill>
              <a:srgbClr val="000000">
                <a:alpha val="0"/>
              </a:srgbClr>
            </a:solidFill>
          </p:spPr>
        </p:sp>
        <p:sp>
          <p:nvSpPr>
            <p:cNvPr id="22" name="TextBox 22"/>
            <p:cNvSpPr txBox="1"/>
            <p:nvPr/>
          </p:nvSpPr>
          <p:spPr>
            <a:xfrm>
              <a:off x="0" y="-19050"/>
              <a:ext cx="3888780" cy="505222"/>
            </a:xfrm>
            <a:prstGeom prst="rect">
              <a:avLst/>
            </a:prstGeom>
          </p:spPr>
          <p:txBody>
            <a:bodyPr lIns="0" tIns="0" rIns="0" bIns="0" rtlCol="0" anchor="t"/>
            <a:lstStyle/>
            <a:p>
              <a:pPr algn="l">
                <a:lnSpc>
                  <a:spcPts val="2812"/>
                </a:lnSpc>
              </a:pPr>
              <a:r>
                <a:rPr lang="en-US" sz="2249" b="1">
                  <a:solidFill>
                    <a:srgbClr val="00002E"/>
                  </a:solidFill>
                  <a:latin typeface="Nunito Bold"/>
                  <a:ea typeface="Nunito Bold"/>
                  <a:cs typeface="Nunito Bold"/>
                  <a:sym typeface="Nunito Bold"/>
                </a:rPr>
                <a:t>Arama ve Kurtarma</a:t>
              </a:r>
            </a:p>
          </p:txBody>
        </p:sp>
      </p:grpSp>
      <p:grpSp>
        <p:nvGrpSpPr>
          <p:cNvPr id="23" name="Group 23"/>
          <p:cNvGrpSpPr/>
          <p:nvPr/>
        </p:nvGrpSpPr>
        <p:grpSpPr>
          <a:xfrm>
            <a:off x="6632973" y="8395544"/>
            <a:ext cx="5021908" cy="793254"/>
            <a:chOff x="0" y="0"/>
            <a:chExt cx="6695877" cy="1057672"/>
          </a:xfrm>
        </p:grpSpPr>
        <p:sp>
          <p:nvSpPr>
            <p:cNvPr id="24" name="Freeform 24"/>
            <p:cNvSpPr/>
            <p:nvPr/>
          </p:nvSpPr>
          <p:spPr>
            <a:xfrm>
              <a:off x="0" y="0"/>
              <a:ext cx="6695877" cy="1057672"/>
            </a:xfrm>
            <a:custGeom>
              <a:avLst/>
              <a:gdLst/>
              <a:ahLst/>
              <a:cxnLst/>
              <a:rect l="l" t="t" r="r" b="b"/>
              <a:pathLst>
                <a:path w="6695877" h="1057672">
                  <a:moveTo>
                    <a:pt x="0" y="0"/>
                  </a:moveTo>
                  <a:lnTo>
                    <a:pt x="6695877" y="0"/>
                  </a:lnTo>
                  <a:lnTo>
                    <a:pt x="6695877" y="1057672"/>
                  </a:lnTo>
                  <a:lnTo>
                    <a:pt x="0" y="1057672"/>
                  </a:lnTo>
                  <a:close/>
                </a:path>
              </a:pathLst>
            </a:custGeom>
            <a:solidFill>
              <a:srgbClr val="000000">
                <a:alpha val="0"/>
              </a:srgbClr>
            </a:solidFill>
          </p:spPr>
        </p:sp>
        <p:sp>
          <p:nvSpPr>
            <p:cNvPr id="25" name="TextBox 25"/>
            <p:cNvSpPr txBox="1"/>
            <p:nvPr/>
          </p:nvSpPr>
          <p:spPr>
            <a:xfrm>
              <a:off x="0" y="-66675"/>
              <a:ext cx="6695877" cy="1124347"/>
            </a:xfrm>
            <a:prstGeom prst="rect">
              <a:avLst/>
            </a:prstGeom>
          </p:spPr>
          <p:txBody>
            <a:bodyPr lIns="0" tIns="0" rIns="0" bIns="0" rtlCol="0" anchor="t"/>
            <a:lstStyle/>
            <a:p>
              <a:pPr algn="l">
                <a:lnSpc>
                  <a:spcPts val="3062"/>
                </a:lnSpc>
              </a:pPr>
              <a:r>
                <a:rPr lang="en-US" sz="1937">
                  <a:solidFill>
                    <a:srgbClr val="00002E"/>
                  </a:solidFill>
                  <a:latin typeface="PT Sans"/>
                  <a:ea typeface="PT Sans"/>
                  <a:cs typeface="PT Sans"/>
                  <a:sym typeface="PT Sans"/>
                </a:rPr>
                <a:t>Denizde kaybolan gemileri ve kişileri tespit etmek, kurtarma operasyonlarını hızlandırmak.</a:t>
              </a:r>
            </a:p>
          </p:txBody>
        </p:sp>
      </p:grpSp>
      <p:sp>
        <p:nvSpPr>
          <p:cNvPr id="26" name="Freeform 26" descr="preencoded.png"/>
          <p:cNvSpPr/>
          <p:nvPr/>
        </p:nvSpPr>
        <p:spPr>
          <a:xfrm>
            <a:off x="11902679" y="6518821"/>
            <a:ext cx="5517505" cy="991641"/>
          </a:xfrm>
          <a:custGeom>
            <a:avLst/>
            <a:gdLst/>
            <a:ahLst/>
            <a:cxnLst/>
            <a:rect l="l" t="t" r="r" b="b"/>
            <a:pathLst>
              <a:path w="5517505" h="991641">
                <a:moveTo>
                  <a:pt x="0" y="0"/>
                </a:moveTo>
                <a:lnTo>
                  <a:pt x="5517505" y="0"/>
                </a:lnTo>
                <a:lnTo>
                  <a:pt x="5517505" y="991641"/>
                </a:lnTo>
                <a:lnTo>
                  <a:pt x="0" y="991641"/>
                </a:lnTo>
                <a:lnTo>
                  <a:pt x="0" y="0"/>
                </a:lnTo>
                <a:close/>
              </a:path>
            </a:pathLst>
          </a:custGeom>
          <a:blipFill>
            <a:blip r:embed="rId7"/>
            <a:stretch>
              <a:fillRect l="-29" r="-29"/>
            </a:stretch>
          </a:blipFill>
        </p:spPr>
      </p:sp>
      <p:grpSp>
        <p:nvGrpSpPr>
          <p:cNvPr id="27" name="Group 27"/>
          <p:cNvGrpSpPr/>
          <p:nvPr/>
        </p:nvGrpSpPr>
        <p:grpSpPr>
          <a:xfrm>
            <a:off x="12150478" y="7882235"/>
            <a:ext cx="2916585" cy="364629"/>
            <a:chOff x="0" y="0"/>
            <a:chExt cx="3888780" cy="486172"/>
          </a:xfrm>
        </p:grpSpPr>
        <p:sp>
          <p:nvSpPr>
            <p:cNvPr id="28" name="Freeform 28"/>
            <p:cNvSpPr/>
            <p:nvPr/>
          </p:nvSpPr>
          <p:spPr>
            <a:xfrm>
              <a:off x="0" y="0"/>
              <a:ext cx="3888780" cy="486172"/>
            </a:xfrm>
            <a:custGeom>
              <a:avLst/>
              <a:gdLst/>
              <a:ahLst/>
              <a:cxnLst/>
              <a:rect l="l" t="t" r="r" b="b"/>
              <a:pathLst>
                <a:path w="3888780" h="486172">
                  <a:moveTo>
                    <a:pt x="0" y="0"/>
                  </a:moveTo>
                  <a:lnTo>
                    <a:pt x="3888780" y="0"/>
                  </a:lnTo>
                  <a:lnTo>
                    <a:pt x="3888780" y="486172"/>
                  </a:lnTo>
                  <a:lnTo>
                    <a:pt x="0" y="486172"/>
                  </a:lnTo>
                  <a:close/>
                </a:path>
              </a:pathLst>
            </a:custGeom>
            <a:solidFill>
              <a:srgbClr val="000000">
                <a:alpha val="0"/>
              </a:srgbClr>
            </a:solidFill>
          </p:spPr>
        </p:sp>
        <p:sp>
          <p:nvSpPr>
            <p:cNvPr id="29" name="TextBox 29"/>
            <p:cNvSpPr txBox="1"/>
            <p:nvPr/>
          </p:nvSpPr>
          <p:spPr>
            <a:xfrm>
              <a:off x="0" y="-19050"/>
              <a:ext cx="3888780" cy="505222"/>
            </a:xfrm>
            <a:prstGeom prst="rect">
              <a:avLst/>
            </a:prstGeom>
          </p:spPr>
          <p:txBody>
            <a:bodyPr lIns="0" tIns="0" rIns="0" bIns="0" rtlCol="0" anchor="t"/>
            <a:lstStyle/>
            <a:p>
              <a:pPr algn="l">
                <a:lnSpc>
                  <a:spcPts val="2812"/>
                </a:lnSpc>
              </a:pPr>
              <a:r>
                <a:rPr lang="en-US" sz="2249" b="1">
                  <a:solidFill>
                    <a:srgbClr val="00002E"/>
                  </a:solidFill>
                  <a:latin typeface="Nunito Bold"/>
                  <a:ea typeface="Nunito Bold"/>
                  <a:cs typeface="Nunito Bold"/>
                  <a:sym typeface="Nunito Bold"/>
                </a:rPr>
                <a:t>Çevre İzleme</a:t>
              </a:r>
            </a:p>
          </p:txBody>
        </p:sp>
      </p:grpSp>
      <p:grpSp>
        <p:nvGrpSpPr>
          <p:cNvPr id="30" name="Group 30"/>
          <p:cNvGrpSpPr/>
          <p:nvPr/>
        </p:nvGrpSpPr>
        <p:grpSpPr>
          <a:xfrm>
            <a:off x="12150478" y="8395544"/>
            <a:ext cx="5021908" cy="793254"/>
            <a:chOff x="0" y="0"/>
            <a:chExt cx="6695877" cy="1057672"/>
          </a:xfrm>
        </p:grpSpPr>
        <p:sp>
          <p:nvSpPr>
            <p:cNvPr id="31" name="Freeform 31"/>
            <p:cNvSpPr/>
            <p:nvPr/>
          </p:nvSpPr>
          <p:spPr>
            <a:xfrm>
              <a:off x="0" y="0"/>
              <a:ext cx="6695877" cy="1057672"/>
            </a:xfrm>
            <a:custGeom>
              <a:avLst/>
              <a:gdLst/>
              <a:ahLst/>
              <a:cxnLst/>
              <a:rect l="l" t="t" r="r" b="b"/>
              <a:pathLst>
                <a:path w="6695877" h="1057672">
                  <a:moveTo>
                    <a:pt x="0" y="0"/>
                  </a:moveTo>
                  <a:lnTo>
                    <a:pt x="6695877" y="0"/>
                  </a:lnTo>
                  <a:lnTo>
                    <a:pt x="6695877" y="1057672"/>
                  </a:lnTo>
                  <a:lnTo>
                    <a:pt x="0" y="1057672"/>
                  </a:lnTo>
                  <a:close/>
                </a:path>
              </a:pathLst>
            </a:custGeom>
            <a:solidFill>
              <a:srgbClr val="000000">
                <a:alpha val="0"/>
              </a:srgbClr>
            </a:solidFill>
          </p:spPr>
        </p:sp>
        <p:sp>
          <p:nvSpPr>
            <p:cNvPr id="32" name="TextBox 32"/>
            <p:cNvSpPr txBox="1"/>
            <p:nvPr/>
          </p:nvSpPr>
          <p:spPr>
            <a:xfrm>
              <a:off x="0" y="-66675"/>
              <a:ext cx="6695877" cy="1124347"/>
            </a:xfrm>
            <a:prstGeom prst="rect">
              <a:avLst/>
            </a:prstGeom>
          </p:spPr>
          <p:txBody>
            <a:bodyPr lIns="0" tIns="0" rIns="0" bIns="0" rtlCol="0" anchor="t"/>
            <a:lstStyle/>
            <a:p>
              <a:pPr algn="l">
                <a:lnSpc>
                  <a:spcPts val="3062"/>
                </a:lnSpc>
              </a:pPr>
              <a:r>
                <a:rPr lang="en-US" sz="1937">
                  <a:solidFill>
                    <a:srgbClr val="00002E"/>
                  </a:solidFill>
                  <a:latin typeface="PT Sans"/>
                  <a:ea typeface="PT Sans"/>
                  <a:cs typeface="PT Sans"/>
                  <a:sym typeface="PT Sans"/>
                </a:rPr>
                <a:t>Deniz kirliliğini tespit etmek, yasadışı balıkçılığı engellemek ve deniz kaynaklarını korumak.</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grpSp>
        <p:nvGrpSpPr>
          <p:cNvPr id="5" name="Group 5"/>
          <p:cNvGrpSpPr/>
          <p:nvPr/>
        </p:nvGrpSpPr>
        <p:grpSpPr>
          <a:xfrm>
            <a:off x="898921" y="706190"/>
            <a:ext cx="16490156" cy="1510904"/>
            <a:chOff x="0" y="0"/>
            <a:chExt cx="21986875" cy="2014538"/>
          </a:xfrm>
        </p:grpSpPr>
        <p:sp>
          <p:nvSpPr>
            <p:cNvPr id="6" name="Freeform 6"/>
            <p:cNvSpPr/>
            <p:nvPr/>
          </p:nvSpPr>
          <p:spPr>
            <a:xfrm>
              <a:off x="0" y="0"/>
              <a:ext cx="21986875" cy="2014538"/>
            </a:xfrm>
            <a:custGeom>
              <a:avLst/>
              <a:gdLst/>
              <a:ahLst/>
              <a:cxnLst/>
              <a:rect l="l" t="t" r="r" b="b"/>
              <a:pathLst>
                <a:path w="21986875" h="2014538">
                  <a:moveTo>
                    <a:pt x="0" y="0"/>
                  </a:moveTo>
                  <a:lnTo>
                    <a:pt x="21986875" y="0"/>
                  </a:lnTo>
                  <a:lnTo>
                    <a:pt x="21986875" y="2014538"/>
                  </a:lnTo>
                  <a:lnTo>
                    <a:pt x="0" y="2014538"/>
                  </a:lnTo>
                  <a:close/>
                </a:path>
              </a:pathLst>
            </a:custGeom>
            <a:solidFill>
              <a:srgbClr val="000000">
                <a:alpha val="0"/>
              </a:srgbClr>
            </a:solidFill>
          </p:spPr>
        </p:sp>
        <p:sp>
          <p:nvSpPr>
            <p:cNvPr id="7" name="TextBox 7"/>
            <p:cNvSpPr txBox="1"/>
            <p:nvPr/>
          </p:nvSpPr>
          <p:spPr>
            <a:xfrm>
              <a:off x="0" y="-19050"/>
              <a:ext cx="21986875" cy="2033588"/>
            </a:xfrm>
            <a:prstGeom prst="rect">
              <a:avLst/>
            </a:prstGeom>
          </p:spPr>
          <p:txBody>
            <a:bodyPr lIns="0" tIns="0" rIns="0" bIns="0" rtlCol="0" anchor="t"/>
            <a:lstStyle/>
            <a:p>
              <a:pPr algn="l">
                <a:lnSpc>
                  <a:spcPts val="5937"/>
                </a:lnSpc>
              </a:pPr>
              <a:r>
                <a:rPr lang="en-US" sz="4750" b="1">
                  <a:solidFill>
                    <a:srgbClr val="00002E"/>
                  </a:solidFill>
                  <a:latin typeface="Nunito Bold"/>
                  <a:ea typeface="Nunito Bold"/>
                  <a:cs typeface="Nunito Bold"/>
                  <a:sym typeface="Nunito Bold"/>
                </a:rPr>
                <a:t>Gelecekteki Araştırma Yönleri: Optimizasyon ve Yeni Veri Setleri</a:t>
              </a:r>
            </a:p>
          </p:txBody>
        </p:sp>
      </p:grpSp>
      <p:grpSp>
        <p:nvGrpSpPr>
          <p:cNvPr id="8" name="Group 8"/>
          <p:cNvGrpSpPr/>
          <p:nvPr/>
        </p:nvGrpSpPr>
        <p:grpSpPr>
          <a:xfrm>
            <a:off x="898921" y="2730699"/>
            <a:ext cx="16490156" cy="1643658"/>
            <a:chOff x="0" y="0"/>
            <a:chExt cx="21986875" cy="2191543"/>
          </a:xfrm>
        </p:grpSpPr>
        <p:sp>
          <p:nvSpPr>
            <p:cNvPr id="9" name="Freeform 9"/>
            <p:cNvSpPr/>
            <p:nvPr/>
          </p:nvSpPr>
          <p:spPr>
            <a:xfrm>
              <a:off x="0" y="0"/>
              <a:ext cx="21986875" cy="2191543"/>
            </a:xfrm>
            <a:custGeom>
              <a:avLst/>
              <a:gdLst/>
              <a:ahLst/>
              <a:cxnLst/>
              <a:rect l="l" t="t" r="r" b="b"/>
              <a:pathLst>
                <a:path w="21986875" h="2191543">
                  <a:moveTo>
                    <a:pt x="0" y="0"/>
                  </a:moveTo>
                  <a:lnTo>
                    <a:pt x="21986875" y="0"/>
                  </a:lnTo>
                  <a:lnTo>
                    <a:pt x="21986875" y="2191543"/>
                  </a:lnTo>
                  <a:lnTo>
                    <a:pt x="0" y="2191543"/>
                  </a:lnTo>
                  <a:close/>
                </a:path>
              </a:pathLst>
            </a:custGeom>
            <a:solidFill>
              <a:srgbClr val="000000">
                <a:alpha val="0"/>
              </a:srgbClr>
            </a:solidFill>
          </p:spPr>
        </p:sp>
        <p:sp>
          <p:nvSpPr>
            <p:cNvPr id="10" name="TextBox 10"/>
            <p:cNvSpPr txBox="1"/>
            <p:nvPr/>
          </p:nvSpPr>
          <p:spPr>
            <a:xfrm>
              <a:off x="0" y="-66675"/>
              <a:ext cx="21986875" cy="2258218"/>
            </a:xfrm>
            <a:prstGeom prst="rect">
              <a:avLst/>
            </a:prstGeom>
          </p:spPr>
          <p:txBody>
            <a:bodyPr lIns="0" tIns="0" rIns="0" bIns="0" rtlCol="0" anchor="t"/>
            <a:lstStyle/>
            <a:p>
              <a:pPr algn="l">
                <a:lnSpc>
                  <a:spcPts val="3187"/>
                </a:lnSpc>
              </a:pPr>
              <a:r>
                <a:rPr lang="en-US" sz="2000">
                  <a:solidFill>
                    <a:srgbClr val="00002E"/>
                  </a:solidFill>
                  <a:latin typeface="PT Sans"/>
                  <a:ea typeface="PT Sans"/>
                  <a:cs typeface="PT Sans"/>
                  <a:sym typeface="PT Sans"/>
                </a:rPr>
                <a:t> Gemi tespiti alanındaki gelecekteki araştırma yönleri, algoritmaların optimizasyonu, yeni veri setlerinin oluşturulması ve farklı veri kaynaklarının entegrasyonu gibi konuları içermektedir. Bu bölümde, gelecekteki araştırmaların hangi alanlara odaklanması gerektiği ve hangi potansiyel gelişmelerin beklenildiği tartışılacaktır. Özellikle, derin öğrenme algoritmalarının daha karmaşık deniz ortamlarında ve farklı hava koşullarında nasıl performans gösterebileceği incelenecektir.</a:t>
              </a:r>
            </a:p>
          </p:txBody>
        </p:sp>
      </p:grpSp>
      <p:grpSp>
        <p:nvGrpSpPr>
          <p:cNvPr id="11" name="Group 11"/>
          <p:cNvGrpSpPr/>
          <p:nvPr/>
        </p:nvGrpSpPr>
        <p:grpSpPr>
          <a:xfrm>
            <a:off x="3131939" y="6951315"/>
            <a:ext cx="3021509" cy="377578"/>
            <a:chOff x="0" y="0"/>
            <a:chExt cx="4028678" cy="503437"/>
          </a:xfrm>
        </p:grpSpPr>
        <p:sp>
          <p:nvSpPr>
            <p:cNvPr id="12" name="Freeform 12"/>
            <p:cNvSpPr/>
            <p:nvPr/>
          </p:nvSpPr>
          <p:spPr>
            <a:xfrm>
              <a:off x="0" y="0"/>
              <a:ext cx="4028679" cy="503437"/>
            </a:xfrm>
            <a:custGeom>
              <a:avLst/>
              <a:gdLst/>
              <a:ahLst/>
              <a:cxnLst/>
              <a:rect l="l" t="t" r="r" b="b"/>
              <a:pathLst>
                <a:path w="4028679" h="503437">
                  <a:moveTo>
                    <a:pt x="0" y="0"/>
                  </a:moveTo>
                  <a:lnTo>
                    <a:pt x="4028679" y="0"/>
                  </a:lnTo>
                  <a:lnTo>
                    <a:pt x="4028679" y="503437"/>
                  </a:lnTo>
                  <a:lnTo>
                    <a:pt x="0" y="503437"/>
                  </a:lnTo>
                  <a:close/>
                </a:path>
              </a:pathLst>
            </a:custGeom>
            <a:solidFill>
              <a:srgbClr val="000000">
                <a:alpha val="0"/>
              </a:srgbClr>
            </a:solidFill>
          </p:spPr>
        </p:sp>
        <p:sp>
          <p:nvSpPr>
            <p:cNvPr id="13" name="TextBox 13"/>
            <p:cNvSpPr txBox="1"/>
            <p:nvPr/>
          </p:nvSpPr>
          <p:spPr>
            <a:xfrm>
              <a:off x="0" y="0"/>
              <a:ext cx="4028678" cy="503437"/>
            </a:xfrm>
            <a:prstGeom prst="rect">
              <a:avLst/>
            </a:prstGeom>
          </p:spPr>
          <p:txBody>
            <a:bodyPr lIns="0" tIns="0" rIns="0" bIns="0" rtlCol="0" anchor="t"/>
            <a:lstStyle/>
            <a:p>
              <a:pPr algn="r">
                <a:lnSpc>
                  <a:spcPts val="2937"/>
                </a:lnSpc>
              </a:pPr>
              <a:r>
                <a:rPr lang="en-US" sz="2375" b="1">
                  <a:solidFill>
                    <a:srgbClr val="00002E"/>
                  </a:solidFill>
                  <a:latin typeface="Nunito Bold"/>
                  <a:ea typeface="Nunito Bold"/>
                  <a:cs typeface="Nunito Bold"/>
                  <a:sym typeface="Nunito Bold"/>
                </a:rPr>
                <a:t>Veri Setleri</a:t>
              </a:r>
            </a:p>
          </p:txBody>
        </p:sp>
      </p:grpSp>
      <p:sp>
        <p:nvSpPr>
          <p:cNvPr id="14" name="Freeform 14" descr="preencoded.png"/>
          <p:cNvSpPr/>
          <p:nvPr/>
        </p:nvSpPr>
        <p:spPr>
          <a:xfrm>
            <a:off x="6667054" y="4663231"/>
            <a:ext cx="4953892" cy="4953892"/>
          </a:xfrm>
          <a:custGeom>
            <a:avLst/>
            <a:gdLst/>
            <a:ahLst/>
            <a:cxnLst/>
            <a:rect l="l" t="t" r="r" b="b"/>
            <a:pathLst>
              <a:path w="4953892" h="4953892">
                <a:moveTo>
                  <a:pt x="0" y="0"/>
                </a:moveTo>
                <a:lnTo>
                  <a:pt x="4953892" y="0"/>
                </a:lnTo>
                <a:lnTo>
                  <a:pt x="4953892" y="4953893"/>
                </a:lnTo>
                <a:lnTo>
                  <a:pt x="0" y="4953893"/>
                </a:lnTo>
                <a:lnTo>
                  <a:pt x="0" y="0"/>
                </a:lnTo>
                <a:close/>
              </a:path>
            </a:pathLst>
          </a:custGeom>
          <a:blipFill>
            <a:blip r:embed="rId4"/>
            <a:stretch>
              <a:fillRect/>
            </a:stretch>
          </a:blipFill>
        </p:spPr>
      </p:sp>
      <p:grpSp>
        <p:nvGrpSpPr>
          <p:cNvPr id="15" name="Group 15"/>
          <p:cNvGrpSpPr/>
          <p:nvPr/>
        </p:nvGrpSpPr>
        <p:grpSpPr>
          <a:xfrm>
            <a:off x="7339608" y="6585197"/>
            <a:ext cx="192584" cy="513606"/>
            <a:chOff x="0" y="0"/>
            <a:chExt cx="256778" cy="684808"/>
          </a:xfrm>
        </p:grpSpPr>
        <p:sp>
          <p:nvSpPr>
            <p:cNvPr id="16" name="Freeform 16"/>
            <p:cNvSpPr/>
            <p:nvPr/>
          </p:nvSpPr>
          <p:spPr>
            <a:xfrm>
              <a:off x="0" y="0"/>
              <a:ext cx="256778" cy="684808"/>
            </a:xfrm>
            <a:custGeom>
              <a:avLst/>
              <a:gdLst/>
              <a:ahLst/>
              <a:cxnLst/>
              <a:rect l="l" t="t" r="r" b="b"/>
              <a:pathLst>
                <a:path w="256778" h="684808">
                  <a:moveTo>
                    <a:pt x="0" y="0"/>
                  </a:moveTo>
                  <a:lnTo>
                    <a:pt x="256778" y="0"/>
                  </a:lnTo>
                  <a:lnTo>
                    <a:pt x="256778" y="684808"/>
                  </a:lnTo>
                  <a:lnTo>
                    <a:pt x="0" y="684808"/>
                  </a:lnTo>
                  <a:close/>
                </a:path>
              </a:pathLst>
            </a:custGeom>
            <a:solidFill>
              <a:srgbClr val="000000">
                <a:alpha val="0"/>
              </a:srgbClr>
            </a:solidFill>
          </p:spPr>
        </p:sp>
        <p:sp>
          <p:nvSpPr>
            <p:cNvPr id="17" name="TextBox 17"/>
            <p:cNvSpPr txBox="1"/>
            <p:nvPr/>
          </p:nvSpPr>
          <p:spPr>
            <a:xfrm>
              <a:off x="0" y="-104775"/>
              <a:ext cx="256778" cy="789583"/>
            </a:xfrm>
            <a:prstGeom prst="rect">
              <a:avLst/>
            </a:prstGeom>
          </p:spPr>
          <p:txBody>
            <a:bodyPr lIns="0" tIns="0" rIns="0" bIns="0" rtlCol="0" anchor="t"/>
            <a:lstStyle/>
            <a:p>
              <a:pPr algn="l">
                <a:lnSpc>
                  <a:spcPts val="4000"/>
                </a:lnSpc>
              </a:pPr>
              <a:r>
                <a:rPr lang="en-US" sz="2499" b="1">
                  <a:solidFill>
                    <a:srgbClr val="00002E"/>
                  </a:solidFill>
                  <a:latin typeface="Nunito Bold"/>
                  <a:ea typeface="Nunito Bold"/>
                  <a:cs typeface="Nunito Bold"/>
                  <a:sym typeface="Nunito Bold"/>
                </a:rPr>
                <a:t>1</a:t>
              </a:r>
            </a:p>
          </p:txBody>
        </p:sp>
      </p:grpSp>
      <p:grpSp>
        <p:nvGrpSpPr>
          <p:cNvPr id="18" name="Group 18"/>
          <p:cNvGrpSpPr/>
          <p:nvPr/>
        </p:nvGrpSpPr>
        <p:grpSpPr>
          <a:xfrm>
            <a:off x="12006114" y="5616625"/>
            <a:ext cx="3021509" cy="377578"/>
            <a:chOff x="0" y="0"/>
            <a:chExt cx="4028678" cy="503437"/>
          </a:xfrm>
        </p:grpSpPr>
        <p:sp>
          <p:nvSpPr>
            <p:cNvPr id="19" name="Freeform 19"/>
            <p:cNvSpPr/>
            <p:nvPr/>
          </p:nvSpPr>
          <p:spPr>
            <a:xfrm>
              <a:off x="0" y="0"/>
              <a:ext cx="4028679" cy="503437"/>
            </a:xfrm>
            <a:custGeom>
              <a:avLst/>
              <a:gdLst/>
              <a:ahLst/>
              <a:cxnLst/>
              <a:rect l="l" t="t" r="r" b="b"/>
              <a:pathLst>
                <a:path w="4028679" h="503437">
                  <a:moveTo>
                    <a:pt x="0" y="0"/>
                  </a:moveTo>
                  <a:lnTo>
                    <a:pt x="4028679" y="0"/>
                  </a:lnTo>
                  <a:lnTo>
                    <a:pt x="4028679" y="503437"/>
                  </a:lnTo>
                  <a:lnTo>
                    <a:pt x="0" y="503437"/>
                  </a:lnTo>
                  <a:close/>
                </a:path>
              </a:pathLst>
            </a:custGeom>
            <a:solidFill>
              <a:srgbClr val="000000">
                <a:alpha val="0"/>
              </a:srgbClr>
            </a:solidFill>
          </p:spPr>
        </p:sp>
        <p:sp>
          <p:nvSpPr>
            <p:cNvPr id="20" name="TextBox 20"/>
            <p:cNvSpPr txBox="1"/>
            <p:nvPr/>
          </p:nvSpPr>
          <p:spPr>
            <a:xfrm>
              <a:off x="0" y="0"/>
              <a:ext cx="4028678" cy="503437"/>
            </a:xfrm>
            <a:prstGeom prst="rect">
              <a:avLst/>
            </a:prstGeom>
          </p:spPr>
          <p:txBody>
            <a:bodyPr lIns="0" tIns="0" rIns="0" bIns="0" rtlCol="0" anchor="t"/>
            <a:lstStyle/>
            <a:p>
              <a:pPr algn="l">
                <a:lnSpc>
                  <a:spcPts val="2937"/>
                </a:lnSpc>
              </a:pPr>
              <a:r>
                <a:rPr lang="en-US" sz="2375" b="1">
                  <a:solidFill>
                    <a:srgbClr val="00002E"/>
                  </a:solidFill>
                  <a:latin typeface="Nunito Bold"/>
                  <a:ea typeface="Nunito Bold"/>
                  <a:cs typeface="Nunito Bold"/>
                  <a:sym typeface="Nunito Bold"/>
                </a:rPr>
                <a:t>Optimizasyon</a:t>
              </a:r>
            </a:p>
          </p:txBody>
        </p:sp>
      </p:grpSp>
      <p:sp>
        <p:nvSpPr>
          <p:cNvPr id="21" name="Freeform 21" descr="preencoded.png"/>
          <p:cNvSpPr/>
          <p:nvPr/>
        </p:nvSpPr>
        <p:spPr>
          <a:xfrm>
            <a:off x="6667054" y="4663231"/>
            <a:ext cx="4953892" cy="4953892"/>
          </a:xfrm>
          <a:custGeom>
            <a:avLst/>
            <a:gdLst/>
            <a:ahLst/>
            <a:cxnLst/>
            <a:rect l="l" t="t" r="r" b="b"/>
            <a:pathLst>
              <a:path w="4953892" h="4953892">
                <a:moveTo>
                  <a:pt x="0" y="0"/>
                </a:moveTo>
                <a:lnTo>
                  <a:pt x="4953892" y="0"/>
                </a:lnTo>
                <a:lnTo>
                  <a:pt x="4953892" y="4953893"/>
                </a:lnTo>
                <a:lnTo>
                  <a:pt x="0" y="4953893"/>
                </a:lnTo>
                <a:lnTo>
                  <a:pt x="0" y="0"/>
                </a:lnTo>
                <a:close/>
              </a:path>
            </a:pathLst>
          </a:custGeom>
          <a:blipFill>
            <a:blip r:embed="rId5"/>
            <a:stretch>
              <a:fillRect/>
            </a:stretch>
          </a:blipFill>
        </p:spPr>
      </p:sp>
      <p:grpSp>
        <p:nvGrpSpPr>
          <p:cNvPr id="22" name="Group 22"/>
          <p:cNvGrpSpPr/>
          <p:nvPr/>
        </p:nvGrpSpPr>
        <p:grpSpPr>
          <a:xfrm>
            <a:off x="10159752" y="5553075"/>
            <a:ext cx="192584" cy="513606"/>
            <a:chOff x="0" y="0"/>
            <a:chExt cx="256778" cy="684808"/>
          </a:xfrm>
        </p:grpSpPr>
        <p:sp>
          <p:nvSpPr>
            <p:cNvPr id="23" name="Freeform 23"/>
            <p:cNvSpPr/>
            <p:nvPr/>
          </p:nvSpPr>
          <p:spPr>
            <a:xfrm>
              <a:off x="0" y="0"/>
              <a:ext cx="256778" cy="684808"/>
            </a:xfrm>
            <a:custGeom>
              <a:avLst/>
              <a:gdLst/>
              <a:ahLst/>
              <a:cxnLst/>
              <a:rect l="l" t="t" r="r" b="b"/>
              <a:pathLst>
                <a:path w="256778" h="684808">
                  <a:moveTo>
                    <a:pt x="0" y="0"/>
                  </a:moveTo>
                  <a:lnTo>
                    <a:pt x="256778" y="0"/>
                  </a:lnTo>
                  <a:lnTo>
                    <a:pt x="256778" y="684808"/>
                  </a:lnTo>
                  <a:lnTo>
                    <a:pt x="0" y="684808"/>
                  </a:lnTo>
                  <a:close/>
                </a:path>
              </a:pathLst>
            </a:custGeom>
            <a:solidFill>
              <a:srgbClr val="000000">
                <a:alpha val="0"/>
              </a:srgbClr>
            </a:solidFill>
          </p:spPr>
        </p:sp>
        <p:sp>
          <p:nvSpPr>
            <p:cNvPr id="24" name="TextBox 24"/>
            <p:cNvSpPr txBox="1"/>
            <p:nvPr/>
          </p:nvSpPr>
          <p:spPr>
            <a:xfrm>
              <a:off x="0" y="-104775"/>
              <a:ext cx="256778" cy="789583"/>
            </a:xfrm>
            <a:prstGeom prst="rect">
              <a:avLst/>
            </a:prstGeom>
          </p:spPr>
          <p:txBody>
            <a:bodyPr lIns="0" tIns="0" rIns="0" bIns="0" rtlCol="0" anchor="t"/>
            <a:lstStyle/>
            <a:p>
              <a:pPr algn="l">
                <a:lnSpc>
                  <a:spcPts val="4000"/>
                </a:lnSpc>
              </a:pPr>
              <a:r>
                <a:rPr lang="en-US" sz="2499" b="1">
                  <a:solidFill>
                    <a:srgbClr val="00002E"/>
                  </a:solidFill>
                  <a:latin typeface="Nunito Bold"/>
                  <a:ea typeface="Nunito Bold"/>
                  <a:cs typeface="Nunito Bold"/>
                  <a:sym typeface="Nunito Bold"/>
                </a:rPr>
                <a:t>2</a:t>
              </a:r>
            </a:p>
          </p:txBody>
        </p:sp>
      </p:grpSp>
      <p:grpSp>
        <p:nvGrpSpPr>
          <p:cNvPr id="25" name="Group 25"/>
          <p:cNvGrpSpPr/>
          <p:nvPr/>
        </p:nvGrpSpPr>
        <p:grpSpPr>
          <a:xfrm>
            <a:off x="12006114" y="8286155"/>
            <a:ext cx="3021509" cy="377578"/>
            <a:chOff x="0" y="0"/>
            <a:chExt cx="4028678" cy="503437"/>
          </a:xfrm>
        </p:grpSpPr>
        <p:sp>
          <p:nvSpPr>
            <p:cNvPr id="26" name="Freeform 26"/>
            <p:cNvSpPr/>
            <p:nvPr/>
          </p:nvSpPr>
          <p:spPr>
            <a:xfrm>
              <a:off x="0" y="0"/>
              <a:ext cx="4028679" cy="503437"/>
            </a:xfrm>
            <a:custGeom>
              <a:avLst/>
              <a:gdLst/>
              <a:ahLst/>
              <a:cxnLst/>
              <a:rect l="l" t="t" r="r" b="b"/>
              <a:pathLst>
                <a:path w="4028679" h="503437">
                  <a:moveTo>
                    <a:pt x="0" y="0"/>
                  </a:moveTo>
                  <a:lnTo>
                    <a:pt x="4028679" y="0"/>
                  </a:lnTo>
                  <a:lnTo>
                    <a:pt x="4028679" y="503437"/>
                  </a:lnTo>
                  <a:lnTo>
                    <a:pt x="0" y="503437"/>
                  </a:lnTo>
                  <a:close/>
                </a:path>
              </a:pathLst>
            </a:custGeom>
            <a:solidFill>
              <a:srgbClr val="000000">
                <a:alpha val="0"/>
              </a:srgbClr>
            </a:solidFill>
          </p:spPr>
        </p:sp>
        <p:sp>
          <p:nvSpPr>
            <p:cNvPr id="27" name="TextBox 27"/>
            <p:cNvSpPr txBox="1"/>
            <p:nvPr/>
          </p:nvSpPr>
          <p:spPr>
            <a:xfrm>
              <a:off x="0" y="0"/>
              <a:ext cx="4028678" cy="503437"/>
            </a:xfrm>
            <a:prstGeom prst="rect">
              <a:avLst/>
            </a:prstGeom>
          </p:spPr>
          <p:txBody>
            <a:bodyPr lIns="0" tIns="0" rIns="0" bIns="0" rtlCol="0" anchor="t"/>
            <a:lstStyle/>
            <a:p>
              <a:pPr algn="l">
                <a:lnSpc>
                  <a:spcPts val="2937"/>
                </a:lnSpc>
              </a:pPr>
              <a:r>
                <a:rPr lang="en-US" sz="2375" b="1">
                  <a:solidFill>
                    <a:srgbClr val="00002E"/>
                  </a:solidFill>
                  <a:latin typeface="Nunito Bold"/>
                  <a:ea typeface="Nunito Bold"/>
                  <a:cs typeface="Nunito Bold"/>
                  <a:sym typeface="Nunito Bold"/>
                </a:rPr>
                <a:t>Entegrasyon</a:t>
              </a:r>
            </a:p>
          </p:txBody>
        </p:sp>
      </p:grpSp>
      <p:sp>
        <p:nvSpPr>
          <p:cNvPr id="28" name="Freeform 28" descr="preencoded.png"/>
          <p:cNvSpPr/>
          <p:nvPr/>
        </p:nvSpPr>
        <p:spPr>
          <a:xfrm>
            <a:off x="6667054" y="4663231"/>
            <a:ext cx="4953892" cy="4953892"/>
          </a:xfrm>
          <a:custGeom>
            <a:avLst/>
            <a:gdLst/>
            <a:ahLst/>
            <a:cxnLst/>
            <a:rect l="l" t="t" r="r" b="b"/>
            <a:pathLst>
              <a:path w="4953892" h="4953892">
                <a:moveTo>
                  <a:pt x="0" y="0"/>
                </a:moveTo>
                <a:lnTo>
                  <a:pt x="4953892" y="0"/>
                </a:lnTo>
                <a:lnTo>
                  <a:pt x="4953892" y="4953893"/>
                </a:lnTo>
                <a:lnTo>
                  <a:pt x="0" y="4953893"/>
                </a:lnTo>
                <a:lnTo>
                  <a:pt x="0" y="0"/>
                </a:lnTo>
                <a:close/>
              </a:path>
            </a:pathLst>
          </a:custGeom>
          <a:blipFill>
            <a:blip r:embed="rId6"/>
            <a:stretch>
              <a:fillRect/>
            </a:stretch>
          </a:blipFill>
        </p:spPr>
      </p:sp>
      <p:grpSp>
        <p:nvGrpSpPr>
          <p:cNvPr id="29" name="Group 29"/>
          <p:cNvGrpSpPr/>
          <p:nvPr/>
        </p:nvGrpSpPr>
        <p:grpSpPr>
          <a:xfrm>
            <a:off x="9643468" y="8511480"/>
            <a:ext cx="192584" cy="513606"/>
            <a:chOff x="0" y="0"/>
            <a:chExt cx="256778" cy="684808"/>
          </a:xfrm>
        </p:grpSpPr>
        <p:sp>
          <p:nvSpPr>
            <p:cNvPr id="30" name="Freeform 30"/>
            <p:cNvSpPr/>
            <p:nvPr/>
          </p:nvSpPr>
          <p:spPr>
            <a:xfrm>
              <a:off x="0" y="0"/>
              <a:ext cx="256778" cy="684808"/>
            </a:xfrm>
            <a:custGeom>
              <a:avLst/>
              <a:gdLst/>
              <a:ahLst/>
              <a:cxnLst/>
              <a:rect l="l" t="t" r="r" b="b"/>
              <a:pathLst>
                <a:path w="256778" h="684808">
                  <a:moveTo>
                    <a:pt x="0" y="0"/>
                  </a:moveTo>
                  <a:lnTo>
                    <a:pt x="256778" y="0"/>
                  </a:lnTo>
                  <a:lnTo>
                    <a:pt x="256778" y="684808"/>
                  </a:lnTo>
                  <a:lnTo>
                    <a:pt x="0" y="684808"/>
                  </a:lnTo>
                  <a:close/>
                </a:path>
              </a:pathLst>
            </a:custGeom>
            <a:solidFill>
              <a:srgbClr val="000000">
                <a:alpha val="0"/>
              </a:srgbClr>
            </a:solidFill>
          </p:spPr>
        </p:sp>
        <p:sp>
          <p:nvSpPr>
            <p:cNvPr id="31" name="TextBox 31"/>
            <p:cNvSpPr txBox="1"/>
            <p:nvPr/>
          </p:nvSpPr>
          <p:spPr>
            <a:xfrm>
              <a:off x="0" y="-104775"/>
              <a:ext cx="256778" cy="789583"/>
            </a:xfrm>
            <a:prstGeom prst="rect">
              <a:avLst/>
            </a:prstGeom>
          </p:spPr>
          <p:txBody>
            <a:bodyPr lIns="0" tIns="0" rIns="0" bIns="0" rtlCol="0" anchor="t"/>
            <a:lstStyle/>
            <a:p>
              <a:pPr algn="l">
                <a:lnSpc>
                  <a:spcPts val="4000"/>
                </a:lnSpc>
              </a:pPr>
              <a:r>
                <a:rPr lang="en-US" sz="2499" b="1">
                  <a:solidFill>
                    <a:srgbClr val="00002E"/>
                  </a:solidFill>
                  <a:latin typeface="Nunito Bold"/>
                  <a:ea typeface="Nunito Bold"/>
                  <a:cs typeface="Nunito Bold"/>
                  <a:sym typeface="Nunito Bold"/>
                </a:rPr>
                <a:t>3</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5" name="Freeform 5" descr="preencoded.png"/>
          <p:cNvSpPr/>
          <p:nvPr/>
        </p:nvSpPr>
        <p:spPr>
          <a:xfrm>
            <a:off x="0" y="0"/>
            <a:ext cx="18288000" cy="3358604"/>
          </a:xfrm>
          <a:custGeom>
            <a:avLst/>
            <a:gdLst/>
            <a:ahLst/>
            <a:cxnLst/>
            <a:rect l="l" t="t" r="r" b="b"/>
            <a:pathLst>
              <a:path w="18288000" h="3358604">
                <a:moveTo>
                  <a:pt x="0" y="0"/>
                </a:moveTo>
                <a:lnTo>
                  <a:pt x="18288000" y="0"/>
                </a:lnTo>
                <a:lnTo>
                  <a:pt x="18288000" y="3358604"/>
                </a:lnTo>
                <a:lnTo>
                  <a:pt x="0" y="3358604"/>
                </a:lnTo>
                <a:lnTo>
                  <a:pt x="0" y="0"/>
                </a:lnTo>
                <a:close/>
              </a:path>
            </a:pathLst>
          </a:custGeom>
          <a:blipFill>
            <a:blip r:embed="rId4"/>
            <a:stretch>
              <a:fillRect t="-55" b="-55"/>
            </a:stretch>
          </a:blipFill>
        </p:spPr>
      </p:sp>
      <p:grpSp>
        <p:nvGrpSpPr>
          <p:cNvPr id="6" name="Group 6"/>
          <p:cNvGrpSpPr/>
          <p:nvPr/>
        </p:nvGrpSpPr>
        <p:grpSpPr>
          <a:xfrm>
            <a:off x="940296" y="4098726"/>
            <a:ext cx="16407407" cy="1580555"/>
            <a:chOff x="0" y="0"/>
            <a:chExt cx="21876543" cy="2107407"/>
          </a:xfrm>
        </p:grpSpPr>
        <p:sp>
          <p:nvSpPr>
            <p:cNvPr id="7" name="Freeform 7"/>
            <p:cNvSpPr/>
            <p:nvPr/>
          </p:nvSpPr>
          <p:spPr>
            <a:xfrm>
              <a:off x="0" y="0"/>
              <a:ext cx="21876544" cy="2107407"/>
            </a:xfrm>
            <a:custGeom>
              <a:avLst/>
              <a:gdLst/>
              <a:ahLst/>
              <a:cxnLst/>
              <a:rect l="l" t="t" r="r" b="b"/>
              <a:pathLst>
                <a:path w="21876544" h="2107407">
                  <a:moveTo>
                    <a:pt x="0" y="0"/>
                  </a:moveTo>
                  <a:lnTo>
                    <a:pt x="21876544" y="0"/>
                  </a:lnTo>
                  <a:lnTo>
                    <a:pt x="21876544" y="2107407"/>
                  </a:lnTo>
                  <a:lnTo>
                    <a:pt x="0" y="2107407"/>
                  </a:lnTo>
                  <a:close/>
                </a:path>
              </a:pathLst>
            </a:custGeom>
            <a:solidFill>
              <a:srgbClr val="000000">
                <a:alpha val="0"/>
              </a:srgbClr>
            </a:solidFill>
          </p:spPr>
        </p:sp>
        <p:sp>
          <p:nvSpPr>
            <p:cNvPr id="8" name="TextBox 8"/>
            <p:cNvSpPr txBox="1"/>
            <p:nvPr/>
          </p:nvSpPr>
          <p:spPr>
            <a:xfrm>
              <a:off x="0" y="-28575"/>
              <a:ext cx="21876543" cy="2135982"/>
            </a:xfrm>
            <a:prstGeom prst="rect">
              <a:avLst/>
            </a:prstGeom>
          </p:spPr>
          <p:txBody>
            <a:bodyPr lIns="0" tIns="0" rIns="0" bIns="0" rtlCol="0" anchor="t"/>
            <a:lstStyle/>
            <a:p>
              <a:pPr algn="l">
                <a:lnSpc>
                  <a:spcPts val="6187"/>
                </a:lnSpc>
              </a:pPr>
              <a:r>
                <a:rPr lang="en-US" sz="4937" b="1">
                  <a:solidFill>
                    <a:srgbClr val="00002E"/>
                  </a:solidFill>
                  <a:latin typeface="Nunito Bold"/>
                  <a:ea typeface="Nunito Bold"/>
                  <a:cs typeface="Nunito Bold"/>
                  <a:sym typeface="Nunito Bold"/>
                </a:rPr>
                <a:t>Politika ve Düzenlemeler: Gemi Tespiti Teknolojilerinin Rolü</a:t>
              </a:r>
            </a:p>
          </p:txBody>
        </p:sp>
      </p:grpSp>
      <p:grpSp>
        <p:nvGrpSpPr>
          <p:cNvPr id="9" name="Group 9"/>
          <p:cNvGrpSpPr/>
          <p:nvPr/>
        </p:nvGrpSpPr>
        <p:grpSpPr>
          <a:xfrm>
            <a:off x="940296" y="6082307"/>
            <a:ext cx="16407407" cy="1289447"/>
            <a:chOff x="0" y="0"/>
            <a:chExt cx="21876543" cy="1719263"/>
          </a:xfrm>
        </p:grpSpPr>
        <p:sp>
          <p:nvSpPr>
            <p:cNvPr id="10" name="Freeform 10"/>
            <p:cNvSpPr/>
            <p:nvPr/>
          </p:nvSpPr>
          <p:spPr>
            <a:xfrm>
              <a:off x="0" y="0"/>
              <a:ext cx="21876544" cy="1719263"/>
            </a:xfrm>
            <a:custGeom>
              <a:avLst/>
              <a:gdLst/>
              <a:ahLst/>
              <a:cxnLst/>
              <a:rect l="l" t="t" r="r" b="b"/>
              <a:pathLst>
                <a:path w="21876544" h="1719263">
                  <a:moveTo>
                    <a:pt x="0" y="0"/>
                  </a:moveTo>
                  <a:lnTo>
                    <a:pt x="21876544" y="0"/>
                  </a:lnTo>
                  <a:lnTo>
                    <a:pt x="21876544" y="1719263"/>
                  </a:lnTo>
                  <a:lnTo>
                    <a:pt x="0" y="1719263"/>
                  </a:lnTo>
                  <a:close/>
                </a:path>
              </a:pathLst>
            </a:custGeom>
            <a:solidFill>
              <a:srgbClr val="000000">
                <a:alpha val="0"/>
              </a:srgbClr>
            </a:solidFill>
          </p:spPr>
        </p:sp>
        <p:sp>
          <p:nvSpPr>
            <p:cNvPr id="11" name="TextBox 11"/>
            <p:cNvSpPr txBox="1"/>
            <p:nvPr/>
          </p:nvSpPr>
          <p:spPr>
            <a:xfrm>
              <a:off x="0" y="-85725"/>
              <a:ext cx="21876543" cy="1804988"/>
            </a:xfrm>
            <a:prstGeom prst="rect">
              <a:avLst/>
            </a:prstGeom>
          </p:spPr>
          <p:txBody>
            <a:bodyPr lIns="0" tIns="0" rIns="0" bIns="0" rtlCol="0" anchor="t"/>
            <a:lstStyle/>
            <a:p>
              <a:pPr algn="l">
                <a:lnSpc>
                  <a:spcPts val="3374"/>
                </a:lnSpc>
              </a:pPr>
              <a:r>
                <a:rPr lang="en-US" sz="2062">
                  <a:solidFill>
                    <a:srgbClr val="00002E"/>
                  </a:solidFill>
                  <a:latin typeface="PT Sans"/>
                  <a:ea typeface="PT Sans"/>
                  <a:cs typeface="PT Sans"/>
                  <a:sym typeface="PT Sans"/>
                </a:rPr>
                <a:t> Gemi tespiti teknolojilerinin kullanımının politika ve düzenlemeler üzerindeki etkileri de önemli bir konudur. Bu bölümde, gemi tespiti teknolojilerinin yasadışı faaliyetlerin engellenmesi, deniz güvenliğinin sağlanması ve çevresel düzenlemelere uyumun izlenmesi gibi alanlardaki rolü ele alınacaktır. Ayrıca, bu teknolojilerin kullanımının etik ve hukuki boyutları da tartışılacaktır.</a:t>
              </a:r>
            </a:p>
          </p:txBody>
        </p:sp>
      </p:grpSp>
      <p:grpSp>
        <p:nvGrpSpPr>
          <p:cNvPr id="12" name="Group 12"/>
          <p:cNvGrpSpPr/>
          <p:nvPr/>
        </p:nvGrpSpPr>
        <p:grpSpPr>
          <a:xfrm>
            <a:off x="926009" y="8465790"/>
            <a:ext cx="5228927" cy="297210"/>
            <a:chOff x="0" y="0"/>
            <a:chExt cx="6971903" cy="396280"/>
          </a:xfrm>
        </p:grpSpPr>
        <p:sp>
          <p:nvSpPr>
            <p:cNvPr id="13" name="Freeform 13"/>
            <p:cNvSpPr/>
            <p:nvPr/>
          </p:nvSpPr>
          <p:spPr>
            <a:xfrm>
              <a:off x="19050" y="19050"/>
              <a:ext cx="6933819" cy="358140"/>
            </a:xfrm>
            <a:custGeom>
              <a:avLst/>
              <a:gdLst/>
              <a:ahLst/>
              <a:cxnLst/>
              <a:rect l="l" t="t" r="r" b="b"/>
              <a:pathLst>
                <a:path w="6933819" h="358140">
                  <a:moveTo>
                    <a:pt x="0" y="179070"/>
                  </a:moveTo>
                  <a:cubicBezTo>
                    <a:pt x="0" y="80137"/>
                    <a:pt x="88265" y="0"/>
                    <a:pt x="197104" y="0"/>
                  </a:cubicBezTo>
                  <a:lnTo>
                    <a:pt x="6736715" y="0"/>
                  </a:lnTo>
                  <a:cubicBezTo>
                    <a:pt x="6845554" y="0"/>
                    <a:pt x="6933819" y="80137"/>
                    <a:pt x="6933819" y="179070"/>
                  </a:cubicBezTo>
                  <a:cubicBezTo>
                    <a:pt x="6933819" y="278003"/>
                    <a:pt x="6845554" y="358140"/>
                    <a:pt x="6736715" y="358140"/>
                  </a:cubicBezTo>
                  <a:lnTo>
                    <a:pt x="197104" y="358140"/>
                  </a:lnTo>
                  <a:cubicBezTo>
                    <a:pt x="88265" y="358140"/>
                    <a:pt x="0" y="278003"/>
                    <a:pt x="0" y="179070"/>
                  </a:cubicBezTo>
                  <a:close/>
                </a:path>
              </a:pathLst>
            </a:custGeom>
            <a:solidFill>
              <a:srgbClr val="F3F3FF"/>
            </a:solidFill>
          </p:spPr>
        </p:sp>
        <p:sp>
          <p:nvSpPr>
            <p:cNvPr id="14" name="Freeform 14"/>
            <p:cNvSpPr/>
            <p:nvPr/>
          </p:nvSpPr>
          <p:spPr>
            <a:xfrm>
              <a:off x="0" y="0"/>
              <a:ext cx="6971919" cy="396240"/>
            </a:xfrm>
            <a:custGeom>
              <a:avLst/>
              <a:gdLst/>
              <a:ahLst/>
              <a:cxnLst/>
              <a:rect l="l" t="t" r="r" b="b"/>
              <a:pathLst>
                <a:path w="6971919" h="396240">
                  <a:moveTo>
                    <a:pt x="0" y="198120"/>
                  </a:moveTo>
                  <a:cubicBezTo>
                    <a:pt x="0" y="86995"/>
                    <a:pt x="98552" y="0"/>
                    <a:pt x="216154" y="0"/>
                  </a:cubicBezTo>
                  <a:lnTo>
                    <a:pt x="6755765" y="0"/>
                  </a:lnTo>
                  <a:lnTo>
                    <a:pt x="6755765" y="19050"/>
                  </a:lnTo>
                  <a:lnTo>
                    <a:pt x="6755765" y="0"/>
                  </a:lnTo>
                  <a:cubicBezTo>
                    <a:pt x="6873367" y="0"/>
                    <a:pt x="6971919" y="86995"/>
                    <a:pt x="6971919" y="198120"/>
                  </a:cubicBezTo>
                  <a:lnTo>
                    <a:pt x="6952869" y="198120"/>
                  </a:lnTo>
                  <a:lnTo>
                    <a:pt x="6971919" y="198120"/>
                  </a:lnTo>
                  <a:lnTo>
                    <a:pt x="6952869" y="198120"/>
                  </a:lnTo>
                  <a:lnTo>
                    <a:pt x="6971919" y="198120"/>
                  </a:lnTo>
                  <a:cubicBezTo>
                    <a:pt x="6971919" y="309245"/>
                    <a:pt x="6873367" y="396240"/>
                    <a:pt x="6755765" y="396240"/>
                  </a:cubicBezTo>
                  <a:lnTo>
                    <a:pt x="6755765" y="377190"/>
                  </a:lnTo>
                  <a:lnTo>
                    <a:pt x="6755765" y="396240"/>
                  </a:lnTo>
                  <a:lnTo>
                    <a:pt x="216154" y="396240"/>
                  </a:lnTo>
                  <a:lnTo>
                    <a:pt x="216154" y="377190"/>
                  </a:lnTo>
                  <a:lnTo>
                    <a:pt x="216154" y="396240"/>
                  </a:lnTo>
                  <a:cubicBezTo>
                    <a:pt x="98552" y="396240"/>
                    <a:pt x="0" y="309245"/>
                    <a:pt x="0" y="198120"/>
                  </a:cubicBezTo>
                  <a:lnTo>
                    <a:pt x="19050" y="198120"/>
                  </a:lnTo>
                  <a:lnTo>
                    <a:pt x="0" y="198120"/>
                  </a:lnTo>
                  <a:moveTo>
                    <a:pt x="38100" y="198120"/>
                  </a:moveTo>
                  <a:lnTo>
                    <a:pt x="19050" y="198120"/>
                  </a:lnTo>
                  <a:lnTo>
                    <a:pt x="38100" y="198120"/>
                  </a:lnTo>
                  <a:cubicBezTo>
                    <a:pt x="38100" y="284861"/>
                    <a:pt x="116078" y="358140"/>
                    <a:pt x="216154" y="358140"/>
                  </a:cubicBezTo>
                  <a:lnTo>
                    <a:pt x="6755765" y="358140"/>
                  </a:lnTo>
                  <a:cubicBezTo>
                    <a:pt x="6855841" y="358140"/>
                    <a:pt x="6933819" y="284861"/>
                    <a:pt x="6933819" y="198120"/>
                  </a:cubicBezTo>
                  <a:cubicBezTo>
                    <a:pt x="6933819" y="111379"/>
                    <a:pt x="6855841" y="38100"/>
                    <a:pt x="6755765" y="38100"/>
                  </a:cubicBezTo>
                  <a:lnTo>
                    <a:pt x="216154" y="38100"/>
                  </a:lnTo>
                  <a:lnTo>
                    <a:pt x="216154" y="19050"/>
                  </a:lnTo>
                  <a:lnTo>
                    <a:pt x="216154" y="38100"/>
                  </a:lnTo>
                  <a:cubicBezTo>
                    <a:pt x="116078" y="38100"/>
                    <a:pt x="38100" y="111379"/>
                    <a:pt x="38100" y="198120"/>
                  </a:cubicBezTo>
                  <a:close/>
                </a:path>
              </a:pathLst>
            </a:custGeom>
            <a:solidFill>
              <a:srgbClr val="2D4DF2"/>
            </a:solidFill>
          </p:spPr>
        </p:sp>
      </p:grpSp>
      <p:grpSp>
        <p:nvGrpSpPr>
          <p:cNvPr id="15" name="Group 15"/>
          <p:cNvGrpSpPr/>
          <p:nvPr/>
        </p:nvGrpSpPr>
        <p:grpSpPr>
          <a:xfrm>
            <a:off x="940296" y="9151739"/>
            <a:ext cx="3161110" cy="395139"/>
            <a:chOff x="0" y="0"/>
            <a:chExt cx="4214813" cy="526852"/>
          </a:xfrm>
        </p:grpSpPr>
        <p:sp>
          <p:nvSpPr>
            <p:cNvPr id="16" name="Freeform 16"/>
            <p:cNvSpPr/>
            <p:nvPr/>
          </p:nvSpPr>
          <p:spPr>
            <a:xfrm>
              <a:off x="0" y="0"/>
              <a:ext cx="4214813" cy="526852"/>
            </a:xfrm>
            <a:custGeom>
              <a:avLst/>
              <a:gdLst/>
              <a:ahLst/>
              <a:cxnLst/>
              <a:rect l="l" t="t" r="r" b="b"/>
              <a:pathLst>
                <a:path w="4214813" h="526852">
                  <a:moveTo>
                    <a:pt x="0" y="0"/>
                  </a:moveTo>
                  <a:lnTo>
                    <a:pt x="4214813" y="0"/>
                  </a:lnTo>
                  <a:lnTo>
                    <a:pt x="4214813" y="526852"/>
                  </a:lnTo>
                  <a:lnTo>
                    <a:pt x="0" y="526852"/>
                  </a:lnTo>
                  <a:close/>
                </a:path>
              </a:pathLst>
            </a:custGeom>
            <a:solidFill>
              <a:srgbClr val="000000">
                <a:alpha val="0"/>
              </a:srgbClr>
            </a:solidFill>
          </p:spPr>
        </p:sp>
        <p:sp>
          <p:nvSpPr>
            <p:cNvPr id="17" name="TextBox 17"/>
            <p:cNvSpPr txBox="1"/>
            <p:nvPr/>
          </p:nvSpPr>
          <p:spPr>
            <a:xfrm>
              <a:off x="0" y="-9525"/>
              <a:ext cx="4214813" cy="536377"/>
            </a:xfrm>
            <a:prstGeom prst="rect">
              <a:avLst/>
            </a:prstGeom>
          </p:spPr>
          <p:txBody>
            <a:bodyPr lIns="0" tIns="0" rIns="0" bIns="0" rtlCol="0" anchor="t"/>
            <a:lstStyle/>
            <a:p>
              <a:pPr algn="l">
                <a:lnSpc>
                  <a:spcPts val="3062"/>
                </a:lnSpc>
              </a:pPr>
              <a:r>
                <a:rPr lang="en-US" sz="2437" b="1">
                  <a:solidFill>
                    <a:srgbClr val="00002E"/>
                  </a:solidFill>
                  <a:latin typeface="Nunito Bold"/>
                  <a:ea typeface="Nunito Bold"/>
                  <a:cs typeface="Nunito Bold"/>
                  <a:sym typeface="Nunito Bold"/>
                </a:rPr>
                <a:t>Yasal Uyumluluk</a:t>
              </a:r>
            </a:p>
          </p:txBody>
        </p:sp>
      </p:grpSp>
      <p:grpSp>
        <p:nvGrpSpPr>
          <p:cNvPr id="18" name="Group 18"/>
          <p:cNvGrpSpPr/>
          <p:nvPr/>
        </p:nvGrpSpPr>
        <p:grpSpPr>
          <a:xfrm>
            <a:off x="6529388" y="8062764"/>
            <a:ext cx="5229076" cy="297210"/>
            <a:chOff x="0" y="0"/>
            <a:chExt cx="6972102" cy="396280"/>
          </a:xfrm>
        </p:grpSpPr>
        <p:sp>
          <p:nvSpPr>
            <p:cNvPr id="19" name="Freeform 19"/>
            <p:cNvSpPr/>
            <p:nvPr/>
          </p:nvSpPr>
          <p:spPr>
            <a:xfrm>
              <a:off x="19050" y="19050"/>
              <a:ext cx="6934073" cy="358140"/>
            </a:xfrm>
            <a:custGeom>
              <a:avLst/>
              <a:gdLst/>
              <a:ahLst/>
              <a:cxnLst/>
              <a:rect l="l" t="t" r="r" b="b"/>
              <a:pathLst>
                <a:path w="6934073" h="358140">
                  <a:moveTo>
                    <a:pt x="0" y="179070"/>
                  </a:moveTo>
                  <a:cubicBezTo>
                    <a:pt x="0" y="80137"/>
                    <a:pt x="88265" y="0"/>
                    <a:pt x="197104" y="0"/>
                  </a:cubicBezTo>
                  <a:lnTo>
                    <a:pt x="6736969" y="0"/>
                  </a:lnTo>
                  <a:cubicBezTo>
                    <a:pt x="6845808" y="0"/>
                    <a:pt x="6934073" y="80137"/>
                    <a:pt x="6934073" y="179070"/>
                  </a:cubicBezTo>
                  <a:cubicBezTo>
                    <a:pt x="6934073" y="278003"/>
                    <a:pt x="6845808" y="358140"/>
                    <a:pt x="6736969" y="358140"/>
                  </a:cubicBezTo>
                  <a:lnTo>
                    <a:pt x="197104" y="358140"/>
                  </a:lnTo>
                  <a:cubicBezTo>
                    <a:pt x="88265" y="358140"/>
                    <a:pt x="0" y="278003"/>
                    <a:pt x="0" y="179070"/>
                  </a:cubicBezTo>
                  <a:close/>
                </a:path>
              </a:pathLst>
            </a:custGeom>
            <a:solidFill>
              <a:srgbClr val="F3F3FF"/>
            </a:solidFill>
          </p:spPr>
        </p:sp>
        <p:sp>
          <p:nvSpPr>
            <p:cNvPr id="20" name="Freeform 20"/>
            <p:cNvSpPr/>
            <p:nvPr/>
          </p:nvSpPr>
          <p:spPr>
            <a:xfrm>
              <a:off x="0" y="0"/>
              <a:ext cx="6972173" cy="396240"/>
            </a:xfrm>
            <a:custGeom>
              <a:avLst/>
              <a:gdLst/>
              <a:ahLst/>
              <a:cxnLst/>
              <a:rect l="l" t="t" r="r" b="b"/>
              <a:pathLst>
                <a:path w="6972173" h="396240">
                  <a:moveTo>
                    <a:pt x="0" y="198120"/>
                  </a:moveTo>
                  <a:cubicBezTo>
                    <a:pt x="0" y="86995"/>
                    <a:pt x="98552" y="0"/>
                    <a:pt x="216154" y="0"/>
                  </a:cubicBezTo>
                  <a:lnTo>
                    <a:pt x="6756019" y="0"/>
                  </a:lnTo>
                  <a:lnTo>
                    <a:pt x="6756019" y="19050"/>
                  </a:lnTo>
                  <a:lnTo>
                    <a:pt x="6756019" y="0"/>
                  </a:lnTo>
                  <a:cubicBezTo>
                    <a:pt x="6873621" y="0"/>
                    <a:pt x="6972173" y="86995"/>
                    <a:pt x="6972173" y="198120"/>
                  </a:cubicBezTo>
                  <a:lnTo>
                    <a:pt x="6953123" y="198120"/>
                  </a:lnTo>
                  <a:lnTo>
                    <a:pt x="6972173" y="198120"/>
                  </a:lnTo>
                  <a:lnTo>
                    <a:pt x="6953123" y="198120"/>
                  </a:lnTo>
                  <a:lnTo>
                    <a:pt x="6972173" y="198120"/>
                  </a:lnTo>
                  <a:cubicBezTo>
                    <a:pt x="6972173" y="309245"/>
                    <a:pt x="6873621" y="396240"/>
                    <a:pt x="6756019" y="396240"/>
                  </a:cubicBezTo>
                  <a:lnTo>
                    <a:pt x="6756019" y="377190"/>
                  </a:lnTo>
                  <a:lnTo>
                    <a:pt x="6756019" y="396240"/>
                  </a:lnTo>
                  <a:lnTo>
                    <a:pt x="216154" y="396240"/>
                  </a:lnTo>
                  <a:lnTo>
                    <a:pt x="216154" y="377190"/>
                  </a:lnTo>
                  <a:lnTo>
                    <a:pt x="216154" y="396240"/>
                  </a:lnTo>
                  <a:cubicBezTo>
                    <a:pt x="98552" y="396240"/>
                    <a:pt x="0" y="309245"/>
                    <a:pt x="0" y="198120"/>
                  </a:cubicBezTo>
                  <a:lnTo>
                    <a:pt x="19050" y="198120"/>
                  </a:lnTo>
                  <a:lnTo>
                    <a:pt x="0" y="198120"/>
                  </a:lnTo>
                  <a:moveTo>
                    <a:pt x="38100" y="198120"/>
                  </a:moveTo>
                  <a:lnTo>
                    <a:pt x="19050" y="198120"/>
                  </a:lnTo>
                  <a:lnTo>
                    <a:pt x="38100" y="198120"/>
                  </a:lnTo>
                  <a:cubicBezTo>
                    <a:pt x="38100" y="284861"/>
                    <a:pt x="116078" y="358140"/>
                    <a:pt x="216154" y="358140"/>
                  </a:cubicBezTo>
                  <a:lnTo>
                    <a:pt x="6756019" y="358140"/>
                  </a:lnTo>
                  <a:cubicBezTo>
                    <a:pt x="6856095" y="358140"/>
                    <a:pt x="6934073" y="284861"/>
                    <a:pt x="6934073" y="198120"/>
                  </a:cubicBezTo>
                  <a:cubicBezTo>
                    <a:pt x="6934073" y="111379"/>
                    <a:pt x="6856095" y="38100"/>
                    <a:pt x="6756019" y="38100"/>
                  </a:cubicBezTo>
                  <a:lnTo>
                    <a:pt x="216154" y="38100"/>
                  </a:lnTo>
                  <a:lnTo>
                    <a:pt x="216154" y="19050"/>
                  </a:lnTo>
                  <a:lnTo>
                    <a:pt x="216154" y="38100"/>
                  </a:lnTo>
                  <a:cubicBezTo>
                    <a:pt x="116078" y="38100"/>
                    <a:pt x="38100" y="111379"/>
                    <a:pt x="38100" y="198120"/>
                  </a:cubicBezTo>
                  <a:close/>
                </a:path>
              </a:pathLst>
            </a:custGeom>
            <a:solidFill>
              <a:srgbClr val="018CE1"/>
            </a:solidFill>
          </p:spPr>
        </p:sp>
      </p:grpSp>
      <p:grpSp>
        <p:nvGrpSpPr>
          <p:cNvPr id="21" name="Group 21"/>
          <p:cNvGrpSpPr/>
          <p:nvPr/>
        </p:nvGrpSpPr>
        <p:grpSpPr>
          <a:xfrm>
            <a:off x="6543675" y="8748712"/>
            <a:ext cx="3161110" cy="395139"/>
            <a:chOff x="0" y="0"/>
            <a:chExt cx="4214813" cy="526852"/>
          </a:xfrm>
        </p:grpSpPr>
        <p:sp>
          <p:nvSpPr>
            <p:cNvPr id="22" name="Freeform 22"/>
            <p:cNvSpPr/>
            <p:nvPr/>
          </p:nvSpPr>
          <p:spPr>
            <a:xfrm>
              <a:off x="0" y="0"/>
              <a:ext cx="4214813" cy="526852"/>
            </a:xfrm>
            <a:custGeom>
              <a:avLst/>
              <a:gdLst/>
              <a:ahLst/>
              <a:cxnLst/>
              <a:rect l="l" t="t" r="r" b="b"/>
              <a:pathLst>
                <a:path w="4214813" h="526852">
                  <a:moveTo>
                    <a:pt x="0" y="0"/>
                  </a:moveTo>
                  <a:lnTo>
                    <a:pt x="4214813" y="0"/>
                  </a:lnTo>
                  <a:lnTo>
                    <a:pt x="4214813" y="526852"/>
                  </a:lnTo>
                  <a:lnTo>
                    <a:pt x="0" y="526852"/>
                  </a:lnTo>
                  <a:close/>
                </a:path>
              </a:pathLst>
            </a:custGeom>
            <a:solidFill>
              <a:srgbClr val="000000">
                <a:alpha val="0"/>
              </a:srgbClr>
            </a:solidFill>
          </p:spPr>
        </p:sp>
        <p:sp>
          <p:nvSpPr>
            <p:cNvPr id="23" name="TextBox 23"/>
            <p:cNvSpPr txBox="1"/>
            <p:nvPr/>
          </p:nvSpPr>
          <p:spPr>
            <a:xfrm>
              <a:off x="0" y="-9525"/>
              <a:ext cx="4214813" cy="536377"/>
            </a:xfrm>
            <a:prstGeom prst="rect">
              <a:avLst/>
            </a:prstGeom>
          </p:spPr>
          <p:txBody>
            <a:bodyPr lIns="0" tIns="0" rIns="0" bIns="0" rtlCol="0" anchor="t"/>
            <a:lstStyle/>
            <a:p>
              <a:pPr algn="l">
                <a:lnSpc>
                  <a:spcPts val="3062"/>
                </a:lnSpc>
              </a:pPr>
              <a:r>
                <a:rPr lang="en-US" sz="2437" b="1">
                  <a:solidFill>
                    <a:srgbClr val="00002E"/>
                  </a:solidFill>
                  <a:latin typeface="Nunito Bold"/>
                  <a:ea typeface="Nunito Bold"/>
                  <a:cs typeface="Nunito Bold"/>
                  <a:sym typeface="Nunito Bold"/>
                </a:rPr>
                <a:t>Güvenlik</a:t>
              </a:r>
            </a:p>
          </p:txBody>
        </p:sp>
      </p:grpSp>
      <p:grpSp>
        <p:nvGrpSpPr>
          <p:cNvPr id="24" name="Group 24"/>
          <p:cNvGrpSpPr/>
          <p:nvPr/>
        </p:nvGrpSpPr>
        <p:grpSpPr>
          <a:xfrm>
            <a:off x="12132915" y="7659738"/>
            <a:ext cx="5229076" cy="297210"/>
            <a:chOff x="0" y="0"/>
            <a:chExt cx="6972102" cy="396280"/>
          </a:xfrm>
        </p:grpSpPr>
        <p:sp>
          <p:nvSpPr>
            <p:cNvPr id="25" name="Freeform 25"/>
            <p:cNvSpPr/>
            <p:nvPr/>
          </p:nvSpPr>
          <p:spPr>
            <a:xfrm>
              <a:off x="19050" y="19050"/>
              <a:ext cx="6934073" cy="358140"/>
            </a:xfrm>
            <a:custGeom>
              <a:avLst/>
              <a:gdLst/>
              <a:ahLst/>
              <a:cxnLst/>
              <a:rect l="l" t="t" r="r" b="b"/>
              <a:pathLst>
                <a:path w="6934073" h="358140">
                  <a:moveTo>
                    <a:pt x="0" y="179070"/>
                  </a:moveTo>
                  <a:cubicBezTo>
                    <a:pt x="0" y="80137"/>
                    <a:pt x="88265" y="0"/>
                    <a:pt x="197104" y="0"/>
                  </a:cubicBezTo>
                  <a:lnTo>
                    <a:pt x="6736969" y="0"/>
                  </a:lnTo>
                  <a:cubicBezTo>
                    <a:pt x="6845808" y="0"/>
                    <a:pt x="6934073" y="80137"/>
                    <a:pt x="6934073" y="179070"/>
                  </a:cubicBezTo>
                  <a:cubicBezTo>
                    <a:pt x="6934073" y="278003"/>
                    <a:pt x="6845808" y="358140"/>
                    <a:pt x="6736969" y="358140"/>
                  </a:cubicBezTo>
                  <a:lnTo>
                    <a:pt x="197104" y="358140"/>
                  </a:lnTo>
                  <a:cubicBezTo>
                    <a:pt x="88265" y="358140"/>
                    <a:pt x="0" y="278003"/>
                    <a:pt x="0" y="179070"/>
                  </a:cubicBezTo>
                  <a:close/>
                </a:path>
              </a:pathLst>
            </a:custGeom>
            <a:solidFill>
              <a:srgbClr val="F3F3FF"/>
            </a:solidFill>
          </p:spPr>
        </p:sp>
        <p:sp>
          <p:nvSpPr>
            <p:cNvPr id="26" name="Freeform 26"/>
            <p:cNvSpPr/>
            <p:nvPr/>
          </p:nvSpPr>
          <p:spPr>
            <a:xfrm>
              <a:off x="0" y="0"/>
              <a:ext cx="6972173" cy="396240"/>
            </a:xfrm>
            <a:custGeom>
              <a:avLst/>
              <a:gdLst/>
              <a:ahLst/>
              <a:cxnLst/>
              <a:rect l="l" t="t" r="r" b="b"/>
              <a:pathLst>
                <a:path w="6972173" h="396240">
                  <a:moveTo>
                    <a:pt x="0" y="198120"/>
                  </a:moveTo>
                  <a:cubicBezTo>
                    <a:pt x="0" y="86995"/>
                    <a:pt x="98552" y="0"/>
                    <a:pt x="216154" y="0"/>
                  </a:cubicBezTo>
                  <a:lnTo>
                    <a:pt x="6756019" y="0"/>
                  </a:lnTo>
                  <a:lnTo>
                    <a:pt x="6756019" y="19050"/>
                  </a:lnTo>
                  <a:lnTo>
                    <a:pt x="6756019" y="0"/>
                  </a:lnTo>
                  <a:cubicBezTo>
                    <a:pt x="6873621" y="0"/>
                    <a:pt x="6972173" y="86995"/>
                    <a:pt x="6972173" y="198120"/>
                  </a:cubicBezTo>
                  <a:lnTo>
                    <a:pt x="6953123" y="198120"/>
                  </a:lnTo>
                  <a:lnTo>
                    <a:pt x="6972173" y="198120"/>
                  </a:lnTo>
                  <a:lnTo>
                    <a:pt x="6953123" y="198120"/>
                  </a:lnTo>
                  <a:lnTo>
                    <a:pt x="6972173" y="198120"/>
                  </a:lnTo>
                  <a:cubicBezTo>
                    <a:pt x="6972173" y="309245"/>
                    <a:pt x="6873621" y="396240"/>
                    <a:pt x="6756019" y="396240"/>
                  </a:cubicBezTo>
                  <a:lnTo>
                    <a:pt x="6756019" y="377190"/>
                  </a:lnTo>
                  <a:lnTo>
                    <a:pt x="6756019" y="396240"/>
                  </a:lnTo>
                  <a:lnTo>
                    <a:pt x="216154" y="396240"/>
                  </a:lnTo>
                  <a:lnTo>
                    <a:pt x="216154" y="377190"/>
                  </a:lnTo>
                  <a:lnTo>
                    <a:pt x="216154" y="396240"/>
                  </a:lnTo>
                  <a:cubicBezTo>
                    <a:pt x="98552" y="396240"/>
                    <a:pt x="0" y="309245"/>
                    <a:pt x="0" y="198120"/>
                  </a:cubicBezTo>
                  <a:lnTo>
                    <a:pt x="19050" y="198120"/>
                  </a:lnTo>
                  <a:lnTo>
                    <a:pt x="0" y="198120"/>
                  </a:lnTo>
                  <a:moveTo>
                    <a:pt x="38100" y="198120"/>
                  </a:moveTo>
                  <a:lnTo>
                    <a:pt x="19050" y="198120"/>
                  </a:lnTo>
                  <a:lnTo>
                    <a:pt x="38100" y="198120"/>
                  </a:lnTo>
                  <a:cubicBezTo>
                    <a:pt x="38100" y="284861"/>
                    <a:pt x="116078" y="358140"/>
                    <a:pt x="216154" y="358140"/>
                  </a:cubicBezTo>
                  <a:lnTo>
                    <a:pt x="6756019" y="358140"/>
                  </a:lnTo>
                  <a:cubicBezTo>
                    <a:pt x="6856095" y="358140"/>
                    <a:pt x="6934073" y="284861"/>
                    <a:pt x="6934073" y="198120"/>
                  </a:cubicBezTo>
                  <a:cubicBezTo>
                    <a:pt x="6934073" y="111379"/>
                    <a:pt x="6856095" y="38100"/>
                    <a:pt x="6756019" y="38100"/>
                  </a:cubicBezTo>
                  <a:lnTo>
                    <a:pt x="216154" y="38100"/>
                  </a:lnTo>
                  <a:lnTo>
                    <a:pt x="216154" y="19050"/>
                  </a:lnTo>
                  <a:lnTo>
                    <a:pt x="216154" y="38100"/>
                  </a:lnTo>
                  <a:cubicBezTo>
                    <a:pt x="116078" y="38100"/>
                    <a:pt x="38100" y="111379"/>
                    <a:pt x="38100" y="198120"/>
                  </a:cubicBezTo>
                  <a:close/>
                </a:path>
              </a:pathLst>
            </a:custGeom>
            <a:solidFill>
              <a:srgbClr val="DA33BF"/>
            </a:solidFill>
          </p:spPr>
        </p:sp>
      </p:grpSp>
      <p:grpSp>
        <p:nvGrpSpPr>
          <p:cNvPr id="27" name="Group 27"/>
          <p:cNvGrpSpPr/>
          <p:nvPr/>
        </p:nvGrpSpPr>
        <p:grpSpPr>
          <a:xfrm>
            <a:off x="12147202" y="8345686"/>
            <a:ext cx="3161110" cy="395139"/>
            <a:chOff x="0" y="0"/>
            <a:chExt cx="4214813" cy="526852"/>
          </a:xfrm>
        </p:grpSpPr>
        <p:sp>
          <p:nvSpPr>
            <p:cNvPr id="28" name="Freeform 28"/>
            <p:cNvSpPr/>
            <p:nvPr/>
          </p:nvSpPr>
          <p:spPr>
            <a:xfrm>
              <a:off x="0" y="0"/>
              <a:ext cx="4214813" cy="526852"/>
            </a:xfrm>
            <a:custGeom>
              <a:avLst/>
              <a:gdLst/>
              <a:ahLst/>
              <a:cxnLst/>
              <a:rect l="l" t="t" r="r" b="b"/>
              <a:pathLst>
                <a:path w="4214813" h="526852">
                  <a:moveTo>
                    <a:pt x="0" y="0"/>
                  </a:moveTo>
                  <a:lnTo>
                    <a:pt x="4214813" y="0"/>
                  </a:lnTo>
                  <a:lnTo>
                    <a:pt x="4214813" y="526852"/>
                  </a:lnTo>
                  <a:lnTo>
                    <a:pt x="0" y="526852"/>
                  </a:lnTo>
                  <a:close/>
                </a:path>
              </a:pathLst>
            </a:custGeom>
            <a:solidFill>
              <a:srgbClr val="000000">
                <a:alpha val="0"/>
              </a:srgbClr>
            </a:solidFill>
          </p:spPr>
        </p:sp>
        <p:sp>
          <p:nvSpPr>
            <p:cNvPr id="29" name="TextBox 29"/>
            <p:cNvSpPr txBox="1"/>
            <p:nvPr/>
          </p:nvSpPr>
          <p:spPr>
            <a:xfrm>
              <a:off x="0" y="-9525"/>
              <a:ext cx="4214813" cy="536377"/>
            </a:xfrm>
            <a:prstGeom prst="rect">
              <a:avLst/>
            </a:prstGeom>
          </p:spPr>
          <p:txBody>
            <a:bodyPr lIns="0" tIns="0" rIns="0" bIns="0" rtlCol="0" anchor="t"/>
            <a:lstStyle/>
            <a:p>
              <a:pPr algn="l">
                <a:lnSpc>
                  <a:spcPts val="3062"/>
                </a:lnSpc>
              </a:pPr>
              <a:r>
                <a:rPr lang="en-US" sz="2437" b="1">
                  <a:solidFill>
                    <a:srgbClr val="00002E"/>
                  </a:solidFill>
                  <a:latin typeface="Nunito Bold"/>
                  <a:ea typeface="Nunito Bold"/>
                  <a:cs typeface="Nunito Bold"/>
                  <a:sym typeface="Nunito Bold"/>
                </a:rPr>
                <a:t>Çevre</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Özel</PresentationFormat>
  <Paragraphs>0</Paragraphs>
  <Slides>10</Slides>
  <Notes>10</Notes>
  <HiddenSlides>0</HiddenSlides>
  <MMClips>0</MMClips>
  <ScaleCrop>false</ScaleCrop>
  <HeadingPairs>
    <vt:vector size="4" baseType="variant">
      <vt:variant>
        <vt:lpstr>Tema</vt:lpstr>
      </vt:variant>
      <vt:variant>
        <vt:i4>1</vt:i4>
      </vt:variant>
      <vt:variant>
        <vt:lpstr>Slayt Başlıkları</vt:lpstr>
      </vt:variant>
      <vt:variant>
        <vt:i4>10</vt:i4>
      </vt:variant>
    </vt:vector>
  </HeadingPairs>
  <TitlesOfParts>
    <vt:vector size="11" baseType="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Gemi-Tespiti-Uzerine-Derin-Ogrenme-Yaklasimlari.pptx</dc:title>
  <cp:revision>2</cp:revision>
  <dcterms:created xsi:type="dcterms:W3CDTF">2006-08-16T00:00:00Z</dcterms:created>
  <dcterms:modified xsi:type="dcterms:W3CDTF">2025-03-01T18:19:31Z</dcterms:modified>
  <dc:identifier>DAGggugmreY</dc:identifier>
</cp:coreProperties>
</file>